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59" r:id="rId6"/>
    <p:sldId id="258" r:id="rId7"/>
    <p:sldId id="261" r:id="rId8"/>
    <p:sldId id="260" r:id="rId9"/>
    <p:sldId id="263" r:id="rId10"/>
    <p:sldId id="262"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0360BC-358D-4903-8614-89F0B5AE506E}"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0360BC-358D-4903-8614-89F0B5AE506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30360BC-358D-4903-8614-89F0B5AE506E}"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230360BC-358D-4903-8614-89F0B5AE506E}"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0360BC-358D-4903-8614-89F0B5AE506E}"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8EA2A8B-3411-4C62-BFE9-41142997C320}" type="datetimeFigureOut">
              <a:rPr lang="en-US" smtClean="0"/>
              <a:t>7/2/2013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0360BC-358D-4903-8614-89F0B5AE506E}"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30360BC-358D-4903-8614-89F0B5AE506E}"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230360BC-358D-4903-8614-89F0B5AE506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30360BC-358D-4903-8614-89F0B5AE506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30360BC-358D-4903-8614-89F0B5AE506E}"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B8EA2A8B-3411-4C62-BFE9-41142997C320}" type="datetimeFigureOut">
              <a:rPr lang="en-US" smtClean="0"/>
              <a:t>7/2/2013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30360BC-358D-4903-8614-89F0B5AE506E}"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B8EA2A8B-3411-4C62-BFE9-41142997C320}" type="datetimeFigureOut">
              <a:rPr lang="en-US" smtClean="0"/>
              <a:t>7/2/2013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8EA2A8B-3411-4C62-BFE9-41142997C320}" type="datetimeFigureOut">
              <a:rPr lang="en-US" smtClean="0"/>
              <a:t>7/2/2013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30360BC-358D-4903-8614-89F0B5AE506E}"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echlearning.com/techlearning/pdf/events/techforum/tx05/TeacherCopyright_chart.pdf" TargetMode="External"/><Relationship Id="rId2" Type="http://schemas.openxmlformats.org/officeDocument/2006/relationships/hyperlink" Target="http://www.copyright.com/Services/copyrightoncampus/basics/fairuse_edu.html" TargetMode="External"/><Relationship Id="rId1" Type="http://schemas.openxmlformats.org/officeDocument/2006/relationships/slideLayout" Target="../slideLayouts/slideLayout6.xml"/><Relationship Id="rId5" Type="http://schemas.openxmlformats.org/officeDocument/2006/relationships/image" Target="../media/image3.gif"/><Relationship Id="rId4" Type="http://schemas.openxmlformats.org/officeDocument/2006/relationships/hyperlink" Target="http://www.copyright.gov/fls/fl102.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copyright.gov/title17/92chap1.html#1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Christa </a:t>
            </a:r>
            <a:r>
              <a:rPr lang="en-US" dirty="0" smtClean="0"/>
              <a:t>EvAns</a:t>
            </a:r>
            <a:r>
              <a:rPr lang="en-US" dirty="0" smtClean="0"/>
              <a:t> Heath</a:t>
            </a:r>
          </a:p>
          <a:p>
            <a:r>
              <a:rPr lang="en-US" dirty="0" smtClean="0"/>
              <a:t>ITEC 7445</a:t>
            </a:r>
          </a:p>
          <a:p>
            <a:r>
              <a:rPr lang="en-US" dirty="0" smtClean="0"/>
              <a:t>Kennesaw State University</a:t>
            </a:r>
          </a:p>
          <a:p>
            <a:endParaRPr lang="en-US" dirty="0"/>
          </a:p>
        </p:txBody>
      </p:sp>
      <p:sp>
        <p:nvSpPr>
          <p:cNvPr id="2" name="Title 1"/>
          <p:cNvSpPr>
            <a:spLocks noGrp="1"/>
          </p:cNvSpPr>
          <p:nvPr>
            <p:ph type="ctrTitle"/>
          </p:nvPr>
        </p:nvSpPr>
        <p:spPr/>
        <p:txBody>
          <a:bodyPr/>
          <a:lstStyle/>
          <a:p>
            <a:r>
              <a:rPr lang="en-US" dirty="0" smtClean="0"/>
              <a:t>Copyright Presentation</a:t>
            </a:r>
            <a:br>
              <a:rPr lang="en-US" dirty="0" smtClean="0"/>
            </a:br>
            <a:r>
              <a:rPr lang="en-US" dirty="0" smtClean="0"/>
              <a:t>U</a:t>
            </a:r>
            <a:r>
              <a:rPr lang="en-US" dirty="0" smtClean="0"/>
              <a:t>se of Video in Education</a:t>
            </a:r>
            <a:endParaRPr lang="en-US" dirty="0"/>
          </a:p>
        </p:txBody>
      </p:sp>
      <p:pic>
        <p:nvPicPr>
          <p:cNvPr id="9218" name="Picture 2" descr="C:\Users\Ricky\AppData\Local\Microsoft\Windows\Temporary Internet Files\Content.IE5\KCV7657T\MM900178308[1].gif"/>
          <p:cNvPicPr>
            <a:picLocks noChangeAspect="1" noChangeArrowheads="1" noCrop="1"/>
          </p:cNvPicPr>
          <p:nvPr/>
        </p:nvPicPr>
        <p:blipFill>
          <a:blip r:embed="rId2" cstate="print"/>
          <a:srcRect/>
          <a:stretch>
            <a:fillRect/>
          </a:stretch>
        </p:blipFill>
        <p:spPr bwMode="auto">
          <a:xfrm>
            <a:off x="581025" y="482600"/>
            <a:ext cx="666750" cy="6667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sz="quarter" idx="1"/>
          </p:nvPr>
        </p:nvSpPr>
        <p:spPr/>
        <p:txBody>
          <a:bodyPr/>
          <a:lstStyle/>
          <a:p>
            <a:r>
              <a:rPr lang="en-US" dirty="0" smtClean="0"/>
              <a:t>This scenario is also partially valid.</a:t>
            </a:r>
          </a:p>
          <a:p>
            <a:endParaRPr lang="en-US" dirty="0" smtClean="0"/>
          </a:p>
          <a:p>
            <a:r>
              <a:rPr lang="en-US" dirty="0" smtClean="0"/>
              <a:t> </a:t>
            </a:r>
            <a:r>
              <a:rPr lang="en-US" dirty="0" smtClean="0"/>
              <a:t>The student was correct in using the video by obtain the video legally.  The student embedded the link to the original location of the video and provided attribution to the video creator.</a:t>
            </a:r>
          </a:p>
          <a:p>
            <a:pPr>
              <a:buNone/>
            </a:pPr>
            <a:endParaRPr lang="en-US" dirty="0" smtClean="0"/>
          </a:p>
          <a:p>
            <a:r>
              <a:rPr lang="en-US" dirty="0" smtClean="0"/>
              <a:t>However, the student used the whole 8 minutes of the video.  Fair use rules provided for a maximum of 10 percent or 3 minutes of the video to used legally.</a:t>
            </a:r>
          </a:p>
          <a:p>
            <a:endParaRPr lang="en-US" dirty="0"/>
          </a:p>
        </p:txBody>
      </p:sp>
      <p:pic>
        <p:nvPicPr>
          <p:cNvPr id="6146" name="Picture 2" descr="C:\Users\Ricky\AppData\Local\Microsoft\Windows\Temporary Internet Files\Content.IE5\KCV7657T\MM900178308[1].gif"/>
          <p:cNvPicPr>
            <a:picLocks noChangeAspect="1" noChangeArrowheads="1" noCrop="1"/>
          </p:cNvPicPr>
          <p:nvPr/>
        </p:nvPicPr>
        <p:blipFill>
          <a:blip r:embed="rId2" cstate="print"/>
          <a:srcRect/>
          <a:stretch>
            <a:fillRect/>
          </a:stretch>
        </p:blipFill>
        <p:spPr bwMode="auto">
          <a:xfrm>
            <a:off x="762000" y="381000"/>
            <a:ext cx="666750" cy="6667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TextBox 2"/>
          <p:cNvSpPr txBox="1"/>
          <p:nvPr/>
        </p:nvSpPr>
        <p:spPr>
          <a:xfrm>
            <a:off x="304800" y="1905000"/>
            <a:ext cx="8305801" cy="2308324"/>
          </a:xfrm>
          <a:prstGeom prst="rect">
            <a:avLst/>
          </a:prstGeom>
          <a:noFill/>
        </p:spPr>
        <p:txBody>
          <a:bodyPr wrap="square" rtlCol="0">
            <a:spAutoFit/>
          </a:bodyPr>
          <a:lstStyle/>
          <a:p>
            <a:r>
              <a:rPr lang="en-US" dirty="0" smtClean="0">
                <a:hlinkClick r:id="rId2"/>
              </a:rPr>
              <a:t>http://www.copyright.com/Services/copyrightoncampus/basics/fairuse_edu.html</a:t>
            </a:r>
            <a:endParaRPr lang="en-US" dirty="0" smtClean="0"/>
          </a:p>
          <a:p>
            <a:endParaRPr lang="en-US" dirty="0"/>
          </a:p>
          <a:p>
            <a:r>
              <a:rPr lang="en-US" dirty="0" smtClean="0">
                <a:hlinkClick r:id="rId3"/>
              </a:rPr>
              <a:t>http://www.techlearning.com/techlearning/pdf/events/techforum/tx05/TeacherCopyright_chart.pdf</a:t>
            </a:r>
            <a:endParaRPr lang="en-US" dirty="0" smtClean="0"/>
          </a:p>
          <a:p>
            <a:endParaRPr lang="en-US" dirty="0"/>
          </a:p>
          <a:p>
            <a:r>
              <a:rPr lang="en-US" dirty="0" smtClean="0">
                <a:hlinkClick r:id="rId4"/>
              </a:rPr>
              <a:t>http://www.copyright.gov/fls/fl102.html</a:t>
            </a:r>
            <a:endParaRPr lang="en-US" dirty="0" smtClean="0"/>
          </a:p>
          <a:p>
            <a:endParaRPr lang="en-US" dirty="0"/>
          </a:p>
        </p:txBody>
      </p:sp>
      <p:pic>
        <p:nvPicPr>
          <p:cNvPr id="5122" name="Picture 2" descr="C:\Users\Ricky\AppData\Local\Microsoft\Windows\Temporary Internet Files\Content.IE5\KCV7657T\MM900178308[1].gif"/>
          <p:cNvPicPr>
            <a:picLocks noChangeAspect="1" noChangeArrowheads="1" noCrop="1"/>
          </p:cNvPicPr>
          <p:nvPr/>
        </p:nvPicPr>
        <p:blipFill>
          <a:blip r:embed="rId5" cstate="print"/>
          <a:srcRect/>
          <a:stretch>
            <a:fillRect/>
          </a:stretch>
        </p:blipFill>
        <p:spPr bwMode="auto">
          <a:xfrm>
            <a:off x="609600" y="381000"/>
            <a:ext cx="666750" cy="6667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Copyright and Fair Use Laws</a:t>
            </a:r>
            <a:endParaRPr lang="en-US" dirty="0"/>
          </a:p>
        </p:txBody>
      </p:sp>
      <p:sp>
        <p:nvSpPr>
          <p:cNvPr id="3" name="Content Placeholder 2"/>
          <p:cNvSpPr>
            <a:spLocks noGrp="1"/>
          </p:cNvSpPr>
          <p:nvPr>
            <p:ph sz="quarter" idx="1"/>
          </p:nvPr>
        </p:nvSpPr>
        <p:spPr>
          <a:ln>
            <a:solidFill>
              <a:schemeClr val="accent1"/>
            </a:solidFill>
          </a:ln>
        </p:spPr>
        <p:txBody>
          <a:bodyPr>
            <a:normAutofit/>
          </a:bodyPr>
          <a:lstStyle/>
          <a:p>
            <a:r>
              <a:rPr lang="en-US" sz="2400" dirty="0" smtClean="0"/>
              <a:t>Copyright</a:t>
            </a:r>
            <a:r>
              <a:rPr lang="en-US" dirty="0" smtClean="0"/>
              <a:t> </a:t>
            </a:r>
            <a:r>
              <a:rPr lang="en-US" sz="1800" dirty="0" smtClean="0"/>
              <a:t>is a form of protection provided by the laws of the United States </a:t>
            </a:r>
            <a:r>
              <a:rPr lang="en-US" sz="1800" dirty="0" smtClean="0"/>
              <a:t>(title </a:t>
            </a:r>
            <a:r>
              <a:rPr lang="en-US" sz="1800" dirty="0" smtClean="0"/>
              <a:t>17, </a:t>
            </a:r>
            <a:r>
              <a:rPr lang="en-US" sz="1800" dirty="0" smtClean="0"/>
              <a:t>U.S. Code) </a:t>
            </a:r>
            <a:r>
              <a:rPr lang="en-US" sz="1800" dirty="0" smtClean="0"/>
              <a:t>to the authors of “original works of authorship,” </a:t>
            </a:r>
            <a:r>
              <a:rPr lang="en-US" sz="1800" dirty="0" smtClean="0"/>
              <a:t>including literary</a:t>
            </a:r>
            <a:r>
              <a:rPr lang="en-US" sz="1800" dirty="0" smtClean="0"/>
              <a:t>, dramatic, musical, artistic, and certain other intellectual works</a:t>
            </a:r>
            <a:r>
              <a:rPr lang="en-US" sz="1800" dirty="0" smtClean="0"/>
              <a:t>. (copyright.gov)</a:t>
            </a:r>
          </a:p>
          <a:p>
            <a:endParaRPr lang="en-US" sz="1800" dirty="0" smtClean="0"/>
          </a:p>
          <a:p>
            <a:pPr>
              <a:buNone/>
            </a:pPr>
            <a:r>
              <a:rPr lang="en-US" sz="1800" dirty="0" smtClean="0"/>
              <a:t>       </a:t>
            </a:r>
            <a:r>
              <a:rPr lang="en-US" sz="2000" dirty="0" smtClean="0"/>
              <a:t>The Copyright does allow provisions for use in educational settings.</a:t>
            </a:r>
          </a:p>
          <a:p>
            <a:endParaRPr lang="en-US" sz="1800" dirty="0" smtClean="0"/>
          </a:p>
          <a:p>
            <a:r>
              <a:rPr lang="en-US" sz="2400" dirty="0" smtClean="0"/>
              <a:t>Fair Use </a:t>
            </a:r>
            <a:r>
              <a:rPr lang="en-US" sz="1800" dirty="0" smtClean="0"/>
              <a:t>regards Section 107 of the Copyright Act in which determines if material for commercial use or non profit educational usage.</a:t>
            </a:r>
          </a:p>
          <a:p>
            <a:endParaRPr lang="en-US" sz="1800" dirty="0" smtClean="0"/>
          </a:p>
          <a:p>
            <a:r>
              <a:rPr lang="en-US" sz="2400" dirty="0" smtClean="0"/>
              <a:t>Section 110 </a:t>
            </a:r>
            <a:r>
              <a:rPr lang="en-US" sz="1800" dirty="0" smtClean="0"/>
              <a:t>covers the use of materials in the classroom.</a:t>
            </a:r>
            <a:endParaRPr lang="en-US" sz="1800" dirty="0"/>
          </a:p>
        </p:txBody>
      </p:sp>
      <p:pic>
        <p:nvPicPr>
          <p:cNvPr id="2050" name="Picture 2" descr="C:\Users\Ricky\AppData\Local\Microsoft\Windows\Temporary Internet Files\Content.IE5\KCV7657T\MM900178308[1].gif"/>
          <p:cNvPicPr>
            <a:picLocks noChangeAspect="1" noChangeArrowheads="1" noCrop="1"/>
          </p:cNvPicPr>
          <p:nvPr/>
        </p:nvPicPr>
        <p:blipFill>
          <a:blip r:embed="rId2" cstate="print"/>
          <a:srcRect/>
          <a:stretch>
            <a:fillRect/>
          </a:stretch>
        </p:blipFill>
        <p:spPr bwMode="auto">
          <a:xfrm>
            <a:off x="533400" y="381000"/>
            <a:ext cx="666750" cy="666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Copyright for Education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hlinkClick r:id="rId2"/>
              </a:rPr>
              <a:t>Section 110</a:t>
            </a:r>
            <a:r>
              <a:rPr lang="en-US" dirty="0" smtClean="0"/>
              <a:t> of the Copyright Act outlines provisions for the performance and display of copyright-protected content in the classroom so long as certain requirements are met.</a:t>
            </a:r>
          </a:p>
          <a:p>
            <a:r>
              <a:rPr lang="en-US" dirty="0" smtClean="0">
                <a:hlinkClick r:id="rId2"/>
              </a:rPr>
              <a:t>Section 110</a:t>
            </a:r>
            <a:r>
              <a:rPr lang="en-US" dirty="0" smtClean="0"/>
              <a:t> (1) allows for the performance and display of copyright-protected works in face-to-face classroom settings, with some specific limitations related to the use of motion pictures. </a:t>
            </a:r>
          </a:p>
          <a:p>
            <a:r>
              <a:rPr lang="en-US" dirty="0" smtClean="0">
                <a:hlinkClick r:id="rId2"/>
              </a:rPr>
              <a:t>Section 110</a:t>
            </a:r>
            <a:r>
              <a:rPr lang="en-US" dirty="0" smtClean="0"/>
              <a:t> (2) applies to distance education, including any situation where students receive materials through digital transmission. </a:t>
            </a:r>
          </a:p>
          <a:p>
            <a:endParaRPr lang="en-US" dirty="0"/>
          </a:p>
        </p:txBody>
      </p:sp>
      <p:pic>
        <p:nvPicPr>
          <p:cNvPr id="3074" name="Picture 2" descr="C:\Users\Ricky\AppData\Local\Microsoft\Windows\Temporary Internet Files\Content.IE5\KCV7657T\MM900178308[1].gif"/>
          <p:cNvPicPr>
            <a:picLocks noChangeAspect="1" noChangeArrowheads="1" noCrop="1"/>
          </p:cNvPicPr>
          <p:nvPr/>
        </p:nvPicPr>
        <p:blipFill>
          <a:blip r:embed="rId3" cstate="print"/>
          <a:srcRect/>
          <a:stretch>
            <a:fillRect/>
          </a:stretch>
        </p:blipFill>
        <p:spPr bwMode="auto">
          <a:xfrm>
            <a:off x="304800" y="381000"/>
            <a:ext cx="666750" cy="666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981200"/>
            <a:ext cx="8305800" cy="2677656"/>
          </a:xfrm>
          <a:prstGeom prst="rect">
            <a:avLst/>
          </a:prstGeom>
          <a:noFill/>
        </p:spPr>
        <p:txBody>
          <a:bodyPr wrap="square" rtlCol="0">
            <a:spAutoFit/>
          </a:bodyPr>
          <a:lstStyle/>
          <a:p>
            <a:r>
              <a:rPr lang="en-US" sz="2800" dirty="0" smtClean="0"/>
              <a:t>Here are three scenarios each with different usages of video in the classroom.</a:t>
            </a:r>
          </a:p>
          <a:p>
            <a:endParaRPr lang="en-US" sz="2800" dirty="0" smtClean="0"/>
          </a:p>
          <a:p>
            <a:r>
              <a:rPr lang="en-US" sz="2800" dirty="0" smtClean="0"/>
              <a:t>After reviewing each scenarios see if you can determine if it is proper use by following copyright and fair use laws.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Scenario #1</a:t>
            </a:r>
            <a:endParaRPr lang="en-US" sz="2800" dirty="0"/>
          </a:p>
        </p:txBody>
      </p:sp>
      <p:sp>
        <p:nvSpPr>
          <p:cNvPr id="3" name="Text Placeholder 2"/>
          <p:cNvSpPr>
            <a:spLocks noGrp="1"/>
          </p:cNvSpPr>
          <p:nvPr>
            <p:ph type="body" idx="2"/>
          </p:nvPr>
        </p:nvSpPr>
        <p:spPr/>
        <p:txBody>
          <a:bodyPr/>
          <a:lstStyle/>
          <a:p>
            <a:endParaRPr lang="en-US" dirty="0" smtClean="0"/>
          </a:p>
          <a:p>
            <a:endParaRPr lang="en-US" dirty="0" smtClean="0"/>
          </a:p>
          <a:p>
            <a:r>
              <a:rPr lang="en-US" sz="2400" dirty="0" smtClean="0"/>
              <a:t>Use of Movies in Classroom</a:t>
            </a:r>
            <a:endParaRPr lang="en-US" sz="2400" dirty="0"/>
          </a:p>
        </p:txBody>
      </p:sp>
      <p:sp>
        <p:nvSpPr>
          <p:cNvPr id="4" name="Content Placeholder 3"/>
          <p:cNvSpPr>
            <a:spLocks noGrp="1"/>
          </p:cNvSpPr>
          <p:nvPr>
            <p:ph sz="quarter" idx="1"/>
          </p:nvPr>
        </p:nvSpPr>
        <p:spPr/>
        <p:txBody>
          <a:bodyPr>
            <a:normAutofit lnSpcReduction="10000"/>
          </a:bodyPr>
          <a:lstStyle/>
          <a:p>
            <a:r>
              <a:rPr lang="en-US" sz="2800" dirty="0" smtClean="0"/>
              <a:t>A teacher is showing the Disney movie the </a:t>
            </a:r>
            <a:r>
              <a:rPr lang="en-US" sz="2800" i="1" dirty="0" smtClean="0"/>
              <a:t>Lion King </a:t>
            </a:r>
            <a:r>
              <a:rPr lang="en-US" sz="2800" dirty="0" smtClean="0"/>
              <a:t>in her classroom.</a:t>
            </a:r>
          </a:p>
          <a:p>
            <a:endParaRPr lang="en-US" sz="2800" dirty="0" smtClean="0"/>
          </a:p>
          <a:p>
            <a:r>
              <a:rPr lang="en-US" dirty="0" smtClean="0"/>
              <a:t>The teacher is using her personal DVD copy of the movie , which she purchased.</a:t>
            </a:r>
          </a:p>
          <a:p>
            <a:pPr>
              <a:buNone/>
            </a:pPr>
            <a:endParaRPr lang="en-US" dirty="0" smtClean="0"/>
          </a:p>
          <a:p>
            <a:r>
              <a:rPr lang="en-US" dirty="0" smtClean="0"/>
              <a:t>The students are watching the movie as part of a cross-curricular lesson about the geography of Africa and the life cycle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sz="quarter" idx="1"/>
          </p:nvPr>
        </p:nvSpPr>
        <p:spPr/>
        <p:txBody>
          <a:bodyPr/>
          <a:lstStyle/>
          <a:p>
            <a:r>
              <a:rPr lang="en-US" dirty="0" smtClean="0"/>
              <a:t>This is a valid use of the movie due to Copyright and Fair Use.</a:t>
            </a:r>
          </a:p>
          <a:p>
            <a:endParaRPr lang="en-US" dirty="0" smtClean="0"/>
          </a:p>
          <a:p>
            <a:r>
              <a:rPr lang="en-US" dirty="0" smtClean="0"/>
              <a:t>The movie was obtain legitimately, since it was purchased by the teacher.</a:t>
            </a:r>
          </a:p>
          <a:p>
            <a:pPr>
              <a:buNone/>
            </a:pPr>
            <a:endParaRPr lang="en-US" dirty="0" smtClean="0"/>
          </a:p>
          <a:p>
            <a:r>
              <a:rPr lang="en-US" dirty="0" smtClean="0"/>
              <a:t>The movie was shown for instructional purpose since it was tied to standards and not just for entertainment.</a:t>
            </a:r>
          </a:p>
          <a:p>
            <a:endParaRPr lang="en-US" dirty="0"/>
          </a:p>
        </p:txBody>
      </p:sp>
      <p:pic>
        <p:nvPicPr>
          <p:cNvPr id="8194" name="Picture 2" descr="C:\Users\Ricky\AppData\Local\Microsoft\Windows\Temporary Internet Files\Content.IE5\KCV7657T\MM900178308[1].gif"/>
          <p:cNvPicPr>
            <a:picLocks noChangeAspect="1" noChangeArrowheads="1" noCrop="1"/>
          </p:cNvPicPr>
          <p:nvPr/>
        </p:nvPicPr>
        <p:blipFill>
          <a:blip r:embed="rId2" cstate="print"/>
          <a:srcRect/>
          <a:stretch>
            <a:fillRect/>
          </a:stretch>
        </p:blipFill>
        <p:spPr bwMode="auto">
          <a:xfrm>
            <a:off x="685800" y="457200"/>
            <a:ext cx="666750" cy="6667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Scenario #2</a:t>
            </a:r>
            <a:endParaRPr lang="en-US" sz="2800" dirty="0"/>
          </a:p>
        </p:txBody>
      </p:sp>
      <p:sp>
        <p:nvSpPr>
          <p:cNvPr id="3" name="Text Placeholder 2"/>
          <p:cNvSpPr>
            <a:spLocks noGrp="1"/>
          </p:cNvSpPr>
          <p:nvPr>
            <p:ph type="body" idx="2"/>
          </p:nvPr>
        </p:nvSpPr>
        <p:spPr/>
        <p:txBody>
          <a:bodyPr/>
          <a:lstStyle/>
          <a:p>
            <a:endParaRPr lang="en-US" dirty="0" smtClean="0"/>
          </a:p>
          <a:p>
            <a:r>
              <a:rPr lang="en-US" sz="2400" dirty="0" smtClean="0"/>
              <a:t>Screen cast of  web-based Video</a:t>
            </a:r>
            <a:endParaRPr lang="en-US" sz="2400" dirty="0"/>
          </a:p>
        </p:txBody>
      </p:sp>
      <p:sp>
        <p:nvSpPr>
          <p:cNvPr id="4" name="Content Placeholder 3"/>
          <p:cNvSpPr>
            <a:spLocks noGrp="1"/>
          </p:cNvSpPr>
          <p:nvPr>
            <p:ph sz="quarter" idx="1"/>
          </p:nvPr>
        </p:nvSpPr>
        <p:spPr/>
        <p:txBody>
          <a:bodyPr/>
          <a:lstStyle/>
          <a:p>
            <a:r>
              <a:rPr lang="en-US" dirty="0" smtClean="0"/>
              <a:t>A teacher creates a screen cast of a video she has access online.</a:t>
            </a:r>
          </a:p>
          <a:p>
            <a:endParaRPr lang="en-US" dirty="0" smtClean="0"/>
          </a:p>
          <a:p>
            <a:r>
              <a:rPr lang="en-US" dirty="0" smtClean="0"/>
              <a:t>The class views the video in class.</a:t>
            </a:r>
          </a:p>
          <a:p>
            <a:endParaRPr lang="en-US" dirty="0" smtClean="0"/>
          </a:p>
          <a:p>
            <a:endParaRPr lang="en-US" dirty="0" smtClean="0"/>
          </a:p>
          <a:p>
            <a:r>
              <a:rPr lang="en-US" dirty="0" smtClean="0"/>
              <a:t>The teacher also post the screen cast to her class website.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sz="quarter" idx="1"/>
          </p:nvPr>
        </p:nvSpPr>
        <p:spPr/>
        <p:txBody>
          <a:bodyPr/>
          <a:lstStyle/>
          <a:p>
            <a:r>
              <a:rPr lang="en-US" dirty="0" smtClean="0"/>
              <a:t>This is partially valid.</a:t>
            </a:r>
          </a:p>
          <a:p>
            <a:r>
              <a:rPr lang="en-US" dirty="0" smtClean="0"/>
              <a:t>Teacher can download videos from the internet for use in teacher classroom lesson.</a:t>
            </a:r>
          </a:p>
          <a:p>
            <a:r>
              <a:rPr lang="en-US" dirty="0" smtClean="0"/>
              <a:t>However videos from the internet may not be reposted without permission. Teacher did not gain permission for reuse.</a:t>
            </a:r>
          </a:p>
          <a:p>
            <a:r>
              <a:rPr lang="en-US" dirty="0" smtClean="0"/>
              <a:t>The teacher could of posted a link to the original site to her website.</a:t>
            </a:r>
            <a:endParaRPr lang="en-US" dirty="0"/>
          </a:p>
        </p:txBody>
      </p:sp>
      <p:pic>
        <p:nvPicPr>
          <p:cNvPr id="7170" name="Picture 2" descr="C:\Users\Ricky\AppData\Local\Microsoft\Windows\Temporary Internet Files\Content.IE5\KCV7657T\MM900178308[1].gif"/>
          <p:cNvPicPr>
            <a:picLocks noChangeAspect="1" noChangeArrowheads="1" noCrop="1"/>
          </p:cNvPicPr>
          <p:nvPr/>
        </p:nvPicPr>
        <p:blipFill>
          <a:blip r:embed="rId2" cstate="print"/>
          <a:srcRect/>
          <a:stretch>
            <a:fillRect/>
          </a:stretch>
        </p:blipFill>
        <p:spPr bwMode="auto">
          <a:xfrm>
            <a:off x="762000" y="381000"/>
            <a:ext cx="666750" cy="6667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Scenario</a:t>
            </a:r>
            <a:r>
              <a:rPr lang="en-US" dirty="0" smtClean="0"/>
              <a:t> #3</a:t>
            </a:r>
            <a:endParaRPr lang="en-US" dirty="0"/>
          </a:p>
        </p:txBody>
      </p:sp>
      <p:sp>
        <p:nvSpPr>
          <p:cNvPr id="3" name="Text Placeholder 2"/>
          <p:cNvSpPr>
            <a:spLocks noGrp="1"/>
          </p:cNvSpPr>
          <p:nvPr>
            <p:ph type="body" idx="2"/>
          </p:nvPr>
        </p:nvSpPr>
        <p:spPr/>
        <p:txBody>
          <a:bodyPr>
            <a:normAutofit/>
          </a:bodyPr>
          <a:lstStyle/>
          <a:p>
            <a:endParaRPr lang="en-US" sz="2400" dirty="0" smtClean="0"/>
          </a:p>
          <a:p>
            <a:r>
              <a:rPr lang="en-US" sz="2400" dirty="0" smtClean="0"/>
              <a:t>Use of videos in student projects</a:t>
            </a:r>
            <a:endParaRPr lang="en-US" sz="2400" dirty="0"/>
          </a:p>
        </p:txBody>
      </p:sp>
      <p:sp>
        <p:nvSpPr>
          <p:cNvPr id="4" name="Content Placeholder 3"/>
          <p:cNvSpPr>
            <a:spLocks noGrp="1"/>
          </p:cNvSpPr>
          <p:nvPr>
            <p:ph sz="quarter" idx="1"/>
          </p:nvPr>
        </p:nvSpPr>
        <p:spPr/>
        <p:txBody>
          <a:bodyPr/>
          <a:lstStyle/>
          <a:p>
            <a:r>
              <a:rPr lang="en-US" dirty="0" smtClean="0"/>
              <a:t>Students are assigned a project in which they are to create a PowerPoint and must incorporate a video as one part of the project.</a:t>
            </a:r>
          </a:p>
          <a:p>
            <a:r>
              <a:rPr lang="en-US" dirty="0" smtClean="0"/>
              <a:t>A  student obtain from the internet a video which was 8 minutes long.  </a:t>
            </a:r>
          </a:p>
          <a:p>
            <a:r>
              <a:rPr lang="en-US" dirty="0" smtClean="0"/>
              <a:t>The student includes a embedded link to the video on the internet and cites their sources of the video.</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393</TotalTime>
  <Words>596</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Copyright Presentation Use of Video in Education</vt:lpstr>
      <vt:lpstr>Copyright and Fair Use Laws</vt:lpstr>
      <vt:lpstr>Exceptions to Copyright for Education</vt:lpstr>
      <vt:lpstr>Slide 4</vt:lpstr>
      <vt:lpstr>Scenario #1</vt:lpstr>
      <vt:lpstr>Scenario #1</vt:lpstr>
      <vt:lpstr>Scenario #2</vt:lpstr>
      <vt:lpstr>Scenario #2</vt:lpstr>
      <vt:lpstr>Scenario #3</vt:lpstr>
      <vt:lpstr>Scenario #3</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Presentation Use of Video in Education</dc:title>
  <dc:creator>ricvkyaheath</dc:creator>
  <cp:lastModifiedBy>ricvkyaheath</cp:lastModifiedBy>
  <cp:revision>35</cp:revision>
  <dcterms:created xsi:type="dcterms:W3CDTF">2013-07-02T16:04:03Z</dcterms:created>
  <dcterms:modified xsi:type="dcterms:W3CDTF">2013-07-02T22:37:24Z</dcterms:modified>
</cp:coreProperties>
</file>