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notesSlides/notesSlide23.xml" ContentType="application/vnd.openxmlformats-officedocument.presentationml.notesSlide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95" r:id="rId5"/>
    <p:sldId id="298" r:id="rId6"/>
    <p:sldId id="297" r:id="rId7"/>
    <p:sldId id="296" r:id="rId8"/>
    <p:sldId id="299" r:id="rId9"/>
    <p:sldId id="262" r:id="rId10"/>
    <p:sldId id="268" r:id="rId11"/>
    <p:sldId id="275" r:id="rId12"/>
    <p:sldId id="279" r:id="rId13"/>
    <p:sldId id="263" r:id="rId14"/>
    <p:sldId id="272" r:id="rId15"/>
    <p:sldId id="274" r:id="rId16"/>
    <p:sldId id="283" r:id="rId17"/>
    <p:sldId id="264" r:id="rId18"/>
    <p:sldId id="269" r:id="rId19"/>
    <p:sldId id="276" r:id="rId20"/>
    <p:sldId id="280" r:id="rId21"/>
    <p:sldId id="265" r:id="rId22"/>
    <p:sldId id="270" r:id="rId23"/>
    <p:sldId id="277" r:id="rId24"/>
    <p:sldId id="282" r:id="rId25"/>
    <p:sldId id="266" r:id="rId26"/>
    <p:sldId id="271" r:id="rId27"/>
    <p:sldId id="278" r:id="rId28"/>
    <p:sldId id="281" r:id="rId29"/>
    <p:sldId id="290" r:id="rId30"/>
    <p:sldId id="291" r:id="rId31"/>
    <p:sldId id="284" r:id="rId32"/>
    <p:sldId id="287" r:id="rId33"/>
    <p:sldId id="288" r:id="rId34"/>
    <p:sldId id="289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>
      <p:cViewPr varScale="1">
        <p:scale>
          <a:sx n="63" d="100"/>
          <a:sy n="63" d="100"/>
        </p:scale>
        <p:origin x="-51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ncesscre\Dropbox\data%20files\HBMS%202012-2013%20DIGITAL%20DATA%20BINDER%205-23-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projet%20spreadshee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projet%20spreadshee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projet%20spreadshee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projet%20spreadshee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\Desktop\FCS%20School%20Template-%20Holcomb%20Bridge%20MS%20Data%20and%20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princesscre\Dropbox\data%20files\holcom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projet%20spreadshe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data%20files\holcom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Holcomb Bridge Middle</a:t>
            </a:r>
          </a:p>
          <a:p>
            <a:pPr>
              <a:defRPr/>
            </a:pPr>
            <a:r>
              <a:rPr lang="en-US" sz="1400" dirty="0"/>
              <a:t>2012-2013 Demographics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3766E192-54F9-4B44-96F2-FAE5FAB8B03B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71184037-0FE7-49B9-B291-67B8CF92CCB4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2E1DAE45-A667-4DA9-AA2B-3BE763AEA9B4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03610513-CB01-48A0-821A-8977EE599D29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7A5F2171-B864-460B-85BF-0FE28BEB3BED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demographics!$B$3:$B$7</c:f>
              <c:strCache>
                <c:ptCount val="5"/>
                <c:pt idx="0">
                  <c:v>Asian</c:v>
                </c:pt>
                <c:pt idx="1">
                  <c:v>Black/
African American</c:v>
                </c:pt>
                <c:pt idx="2">
                  <c:v>Latino/
Hispanic</c:v>
                </c:pt>
                <c:pt idx="3">
                  <c:v>Multi-Racial</c:v>
                </c:pt>
                <c:pt idx="4">
                  <c:v>White/
Caucasian</c:v>
                </c:pt>
              </c:strCache>
            </c:strRef>
          </c:cat>
          <c:val>
            <c:numRef>
              <c:f>demographics!$C$3:$C$7</c:f>
              <c:numCache>
                <c:formatCode>0.00%</c:formatCode>
                <c:ptCount val="5"/>
                <c:pt idx="0">
                  <c:v>4.3999999999999997E-2</c:v>
                </c:pt>
                <c:pt idx="1">
                  <c:v>0.2863</c:v>
                </c:pt>
                <c:pt idx="2">
                  <c:v>0.29380000000000001</c:v>
                </c:pt>
                <c:pt idx="3">
                  <c:v>3.6700000000000003E-2</c:v>
                </c:pt>
                <c:pt idx="4">
                  <c:v>0.3362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2931381069006"/>
          <c:y val="0.10858286246052659"/>
          <c:w val="0.74732355907740822"/>
          <c:h val="0.75038152447438922"/>
        </c:manualLayout>
      </c:layout>
      <c:lineChart>
        <c:grouping val="standard"/>
        <c:varyColors val="0"/>
        <c:ser>
          <c:idx val="0"/>
          <c:order val="0"/>
          <c:tx>
            <c:strRef>
              <c:f>readingdemo!$B$1</c:f>
              <c:strCache>
                <c:ptCount val="1"/>
                <c:pt idx="0">
                  <c:v>Asian</c:v>
                </c:pt>
              </c:strCache>
            </c:strRef>
          </c:tx>
          <c:cat>
            <c:strRef>
              <c:f>readingdemo!$A$2:$A$4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readingdemo!$B$2:$B$4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1"/>
          <c:order val="1"/>
          <c:tx>
            <c:strRef>
              <c:f>readingdemo!$C$1</c:f>
              <c:strCache>
                <c:ptCount val="1"/>
                <c:pt idx="0">
                  <c:v>Black or African American</c:v>
                </c:pt>
              </c:strCache>
            </c:strRef>
          </c:tx>
          <c:cat>
            <c:strRef>
              <c:f>readingdemo!$A$2:$A$4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readingdemo!$C$2:$C$4</c:f>
              <c:numCache>
                <c:formatCode>0.00</c:formatCode>
                <c:ptCount val="3"/>
                <c:pt idx="0">
                  <c:v>83.3</c:v>
                </c:pt>
                <c:pt idx="1">
                  <c:v>95.5</c:v>
                </c:pt>
                <c:pt idx="2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readingdemo!$D$1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readingdemo!$A$2:$A$4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readingdemo!$D$2:$D$4</c:f>
              <c:numCache>
                <c:formatCode>0.00</c:formatCode>
                <c:ptCount val="3"/>
                <c:pt idx="0">
                  <c:v>96.7</c:v>
                </c:pt>
                <c:pt idx="1">
                  <c:v>97.7</c:v>
                </c:pt>
                <c:pt idx="2">
                  <c:v>100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readingdemo!$E$1</c:f>
              <c:strCache>
                <c:ptCount val="1"/>
                <c:pt idx="0">
                  <c:v>Hispanic</c:v>
                </c:pt>
              </c:strCache>
            </c:strRef>
          </c:tx>
          <c:cat>
            <c:strRef>
              <c:f>readingdemo!$A$2:$A$4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readingdemo!$E$2:$E$4</c:f>
              <c:numCache>
                <c:formatCode>0.00</c:formatCode>
                <c:ptCount val="3"/>
                <c:pt idx="0">
                  <c:v>87</c:v>
                </c:pt>
                <c:pt idx="1">
                  <c:v>90.4</c:v>
                </c:pt>
                <c:pt idx="2">
                  <c:v>95.4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readingdemo!$F$1</c:f>
              <c:strCache>
                <c:ptCount val="1"/>
                <c:pt idx="0">
                  <c:v>Multi-Racial</c:v>
                </c:pt>
              </c:strCache>
            </c:strRef>
          </c:tx>
          <c:cat>
            <c:strRef>
              <c:f>readingdemo!$A$2:$A$4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readingdemo!$F$2:$F$4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85888"/>
        <c:axId val="75687424"/>
      </c:lineChart>
      <c:catAx>
        <c:axId val="756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5687424"/>
        <c:crosses val="autoZero"/>
        <c:auto val="1"/>
        <c:lblAlgn val="ctr"/>
        <c:lblOffset val="100"/>
        <c:noMultiLvlLbl val="0"/>
      </c:catAx>
      <c:valAx>
        <c:axId val="7568742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Meets +Exceeds</a:t>
                </a:r>
              </a:p>
            </c:rich>
          </c:tx>
          <c:layout>
            <c:manualLayout>
              <c:xMode val="edge"/>
              <c:yMode val="edge"/>
              <c:x val="2.4841915085817606E-2"/>
              <c:y val="0.229724653377435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5685888"/>
        <c:crosses val="autoZero"/>
        <c:crossBetween val="between"/>
        <c:majorUnit val="2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7543998083042163"/>
          <c:y val="0.24108062523112447"/>
          <c:w val="0.12456001916957833"/>
          <c:h val="0.577830807009201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readingsg!$B$1</c:f>
              <c:strCache>
                <c:ptCount val="1"/>
                <c:pt idx="0">
                  <c:v>ED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readingsg!$A$2:$A$4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readingsg!$B$2:$B$4</c:f>
              <c:numCache>
                <c:formatCode>0.00</c:formatCode>
                <c:ptCount val="3"/>
                <c:pt idx="0">
                  <c:v>89.6</c:v>
                </c:pt>
                <c:pt idx="1">
                  <c:v>91.8</c:v>
                </c:pt>
                <c:pt idx="2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readingsg!$C$1</c:f>
              <c:strCache>
                <c:ptCount val="1"/>
                <c:pt idx="0">
                  <c:v>ELL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readingsg!$A$2:$A$4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readingsg!$C$2:$C$4</c:f>
              <c:numCache>
                <c:formatCode>0.00</c:formatCode>
                <c:ptCount val="3"/>
                <c:pt idx="0">
                  <c:v>72.2</c:v>
                </c:pt>
                <c:pt idx="1">
                  <c:v>73.7</c:v>
                </c:pt>
                <c:pt idx="2">
                  <c:v>88.9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readingsg!$D$1</c:f>
              <c:strCache>
                <c:ptCount val="1"/>
                <c:pt idx="0">
                  <c:v>SWD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readingsg!$A$2:$A$4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readingsg!$D$2:$D$4</c:f>
              <c:numCache>
                <c:formatCode>0.00</c:formatCode>
                <c:ptCount val="3"/>
                <c:pt idx="0" formatCode="0.0_);\(0.0\)">
                  <c:v>61.5</c:v>
                </c:pt>
                <c:pt idx="1">
                  <c:v>69.599999999999994</c:v>
                </c:pt>
                <c:pt idx="2">
                  <c:v>95.8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readingsg!$E$1</c:f>
              <c:strCache>
                <c:ptCount val="1"/>
                <c:pt idx="0">
                  <c:v>NON SWD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readingsg!$A$2:$A$4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readingsg!$E$2:$E$4</c:f>
              <c:numCache>
                <c:formatCode>0.00</c:formatCode>
                <c:ptCount val="3"/>
                <c:pt idx="0" formatCode="0.0_);\(0.0\)">
                  <c:v>96.7</c:v>
                </c:pt>
                <c:pt idx="1">
                  <c:v>98.6</c:v>
                </c:pt>
                <c:pt idx="2">
                  <c:v>99.2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readingsg!$F$1</c:f>
              <c:strCache>
                <c:ptCount val="1"/>
                <c:pt idx="0">
                  <c:v>NON ED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readingsg!$A$2:$A$4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readingsg!$F$2:$F$4</c:f>
              <c:numCache>
                <c:formatCode>0.00</c:formatCode>
                <c:ptCount val="3"/>
                <c:pt idx="0" formatCode="0.0">
                  <c:v>97</c:v>
                </c:pt>
                <c:pt idx="1">
                  <c:v>98</c:v>
                </c:pt>
                <c:pt idx="2">
                  <c:v>100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readingsg!$G$1</c:f>
              <c:strCache>
                <c:ptCount val="1"/>
                <c:pt idx="0">
                  <c:v>NON ELL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readingsg!$A$2:$A$4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readingsg!$G$2:$G$4</c:f>
              <c:numCache>
                <c:formatCode>0.00</c:formatCode>
                <c:ptCount val="3"/>
                <c:pt idx="0" formatCode="General">
                  <c:v>95.1</c:v>
                </c:pt>
                <c:pt idx="1">
                  <c:v>96</c:v>
                </c:pt>
                <c:pt idx="2">
                  <c:v>99.6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01696"/>
        <c:axId val="25502848"/>
      </c:lineChart>
      <c:catAx>
        <c:axId val="25501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2848"/>
        <c:crosses val="autoZero"/>
        <c:auto val="1"/>
        <c:lblAlgn val="ctr"/>
        <c:lblOffset val="100"/>
        <c:noMultiLvlLbl val="0"/>
      </c:catAx>
      <c:valAx>
        <c:axId val="25502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 smtClean="0"/>
                  <a:t>percent Meets +Exceeds</a:t>
                </a: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1.1344299489506523E-2"/>
              <c:y val="0.282461358996792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dirty="0" smtClean="0"/>
              <a:t>8th Grade Math CRCT Results 2013 </a:t>
            </a:r>
            <a:endParaRPr lang="en-US" sz="1800" dirty="0"/>
          </a:p>
        </c:rich>
      </c:tx>
      <c:layout>
        <c:manualLayout>
          <c:xMode val="edge"/>
          <c:yMode val="edge"/>
          <c:x val="0.31606345210571557"/>
          <c:y val="4.1666717946004114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MATH!$B$3</c:f>
              <c:strCache>
                <c:ptCount val="1"/>
                <c:pt idx="0">
                  <c:v>Does Not Meet</c:v>
                </c:pt>
              </c:strCache>
            </c:strRef>
          </c:tx>
          <c:invertIfNegative val="0"/>
          <c:cat>
            <c:strRef>
              <c:f>MATH!$A$4:$A$7</c:f>
              <c:strCache>
                <c:ptCount val="4"/>
                <c:pt idx="0">
                  <c:v>Georgia (n=123,120)</c:v>
                </c:pt>
                <c:pt idx="1">
                  <c:v>Holcomb Bridge MS (n=270)</c:v>
                </c:pt>
                <c:pt idx="2">
                  <c:v>Fulton Co.(n=6,831)</c:v>
                </c:pt>
                <c:pt idx="3">
                  <c:v>Ridgeview MS(n=323)</c:v>
                </c:pt>
              </c:strCache>
            </c:strRef>
          </c:cat>
          <c:val>
            <c:numRef>
              <c:f>MATH!$B$4:$B$7</c:f>
              <c:numCache>
                <c:formatCode>0.0%_);\(0.0%\)</c:formatCode>
                <c:ptCount val="4"/>
                <c:pt idx="0">
                  <c:v>2.0000000000000011E-2</c:v>
                </c:pt>
                <c:pt idx="1">
                  <c:v>6.6666666666666693E-2</c:v>
                </c:pt>
                <c:pt idx="2">
                  <c:v>0.10970831519373098</c:v>
                </c:pt>
                <c:pt idx="3">
                  <c:v>0.185758513931889</c:v>
                </c:pt>
              </c:numCache>
            </c:numRef>
          </c:val>
        </c:ser>
        <c:ser>
          <c:idx val="1"/>
          <c:order val="1"/>
          <c:tx>
            <c:strRef>
              <c:f>MATH!$C$3</c:f>
              <c:strCache>
                <c:ptCount val="1"/>
                <c:pt idx="0">
                  <c:v>Meets</c:v>
                </c:pt>
              </c:strCache>
            </c:strRef>
          </c:tx>
          <c:invertIfNegative val="0"/>
          <c:cat>
            <c:strRef>
              <c:f>MATH!$A$4:$A$7</c:f>
              <c:strCache>
                <c:ptCount val="4"/>
                <c:pt idx="0">
                  <c:v>Georgia (n=123,120)</c:v>
                </c:pt>
                <c:pt idx="1">
                  <c:v>Holcomb Bridge MS (n=270)</c:v>
                </c:pt>
                <c:pt idx="2">
                  <c:v>Fulton Co.(n=6,831)</c:v>
                </c:pt>
                <c:pt idx="3">
                  <c:v>Ridgeview MS(n=323)</c:v>
                </c:pt>
              </c:strCache>
            </c:strRef>
          </c:cat>
          <c:val>
            <c:numRef>
              <c:f>MATH!$C$4:$C$7</c:f>
              <c:numCache>
                <c:formatCode>0.0%_);\(0.0%\)</c:formatCode>
                <c:ptCount val="4"/>
                <c:pt idx="0">
                  <c:v>0.52716861598440501</c:v>
                </c:pt>
                <c:pt idx="1">
                  <c:v>0.56299999999999994</c:v>
                </c:pt>
                <c:pt idx="2">
                  <c:v>0.49000000000000032</c:v>
                </c:pt>
                <c:pt idx="3">
                  <c:v>0.60400000000000065</c:v>
                </c:pt>
              </c:numCache>
            </c:numRef>
          </c:val>
        </c:ser>
        <c:ser>
          <c:idx val="2"/>
          <c:order val="2"/>
          <c:tx>
            <c:strRef>
              <c:f>MATH!$D$3</c:f>
              <c:strCache>
                <c:ptCount val="1"/>
                <c:pt idx="0">
                  <c:v>Exceeds</c:v>
                </c:pt>
              </c:strCache>
            </c:strRef>
          </c:tx>
          <c:invertIfNegative val="0"/>
          <c:cat>
            <c:strRef>
              <c:f>MATH!$A$4:$A$7</c:f>
              <c:strCache>
                <c:ptCount val="4"/>
                <c:pt idx="0">
                  <c:v>Georgia (n=123,120)</c:v>
                </c:pt>
                <c:pt idx="1">
                  <c:v>Holcomb Bridge MS (n=270)</c:v>
                </c:pt>
                <c:pt idx="2">
                  <c:v>Fulton Co.(n=6,831)</c:v>
                </c:pt>
                <c:pt idx="3">
                  <c:v>Ridgeview MS(n=323)</c:v>
                </c:pt>
              </c:strCache>
            </c:strRef>
          </c:cat>
          <c:val>
            <c:numRef>
              <c:f>MATH!$D$4:$D$7</c:f>
              <c:numCache>
                <c:formatCode>0.0%_);\(0.0%\)</c:formatCode>
                <c:ptCount val="4"/>
                <c:pt idx="0">
                  <c:v>0.45253411306042901</c:v>
                </c:pt>
                <c:pt idx="1">
                  <c:v>0.37000000000000033</c:v>
                </c:pt>
                <c:pt idx="2">
                  <c:v>0.4</c:v>
                </c:pt>
                <c:pt idx="3">
                  <c:v>0.21100000000000016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5580544"/>
        <c:axId val="75582080"/>
      </c:barChart>
      <c:catAx>
        <c:axId val="7558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582080"/>
        <c:crosses val="autoZero"/>
        <c:auto val="1"/>
        <c:lblAlgn val="ctr"/>
        <c:lblOffset val="100"/>
        <c:noMultiLvlLbl val="0"/>
      </c:catAx>
      <c:valAx>
        <c:axId val="755820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5580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Math CRCT Meets and Exceeds Percent over 3 years </a:t>
            </a:r>
          </a:p>
        </c:rich>
      </c:tx>
      <c:layout>
        <c:manualLayout>
          <c:xMode val="edge"/>
          <c:yMode val="edge"/>
          <c:x val="0.19142095874379339"/>
          <c:y val="1.94704343622629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'math '!$B$9</c:f>
              <c:strCache>
                <c:ptCount val="1"/>
                <c:pt idx="0">
                  <c:v>Holcomb Bridge MS</c:v>
                </c:pt>
              </c:strCache>
            </c:strRef>
          </c:tx>
          <c:cat>
            <c:strRef>
              <c:f>'math '!$A$10:$A$12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'!$B$10:$B$12</c:f>
              <c:numCache>
                <c:formatCode>0.00%</c:formatCode>
                <c:ptCount val="3"/>
                <c:pt idx="0">
                  <c:v>0.7110000000000003</c:v>
                </c:pt>
                <c:pt idx="1">
                  <c:v>0.87900000000000034</c:v>
                </c:pt>
                <c:pt idx="2">
                  <c:v>0.8380000000000003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'math '!$C$9</c:f>
              <c:strCache>
                <c:ptCount val="1"/>
                <c:pt idx="0">
                  <c:v>Ridgeview MS</c:v>
                </c:pt>
              </c:strCache>
            </c:strRef>
          </c:tx>
          <c:cat>
            <c:strRef>
              <c:f>'math '!$A$10:$A$12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'!$C$10:$C$12</c:f>
              <c:numCache>
                <c:formatCode>0.00%</c:formatCode>
                <c:ptCount val="3"/>
                <c:pt idx="0" formatCode="0%">
                  <c:v>0.75000000000000033</c:v>
                </c:pt>
                <c:pt idx="1">
                  <c:v>0.87800000000000034</c:v>
                </c:pt>
                <c:pt idx="2">
                  <c:v>0.81499999999999995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'math '!$D$9</c:f>
              <c:strCache>
                <c:ptCount val="1"/>
                <c:pt idx="0">
                  <c:v>Fulton Co.</c:v>
                </c:pt>
              </c:strCache>
            </c:strRef>
          </c:tx>
          <c:cat>
            <c:strRef>
              <c:f>'math '!$A$10:$A$12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'!$D$10:$D$12</c:f>
              <c:numCache>
                <c:formatCode>0.00%</c:formatCode>
                <c:ptCount val="3"/>
                <c:pt idx="0">
                  <c:v>0.80500000000000005</c:v>
                </c:pt>
                <c:pt idx="1">
                  <c:v>0.90900000000000003</c:v>
                </c:pt>
                <c:pt idx="2">
                  <c:v>0.76300000000000034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'math '!$E$9</c:f>
              <c:strCache>
                <c:ptCount val="1"/>
                <c:pt idx="0">
                  <c:v>Georgia</c:v>
                </c:pt>
              </c:strCache>
            </c:strRef>
          </c:tx>
          <c:cat>
            <c:strRef>
              <c:f>'math '!$A$10:$A$12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'!$E$10:$E$12</c:f>
              <c:numCache>
                <c:formatCode>0.00%</c:formatCode>
                <c:ptCount val="3"/>
                <c:pt idx="0">
                  <c:v>0.76500000000000035</c:v>
                </c:pt>
                <c:pt idx="1">
                  <c:v>0.91100000000000003</c:v>
                </c:pt>
                <c:pt idx="2">
                  <c:v>0.88200000000000001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03552"/>
        <c:axId val="75305344"/>
      </c:lineChart>
      <c:catAx>
        <c:axId val="7530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5305344"/>
        <c:crosses val="autoZero"/>
        <c:auto val="1"/>
        <c:lblAlgn val="ctr"/>
        <c:lblOffset val="100"/>
        <c:noMultiLvlLbl val="0"/>
      </c:catAx>
      <c:valAx>
        <c:axId val="75305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Meets + Exceeds</a:t>
                </a:r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75303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055794276724"/>
          <c:y val="7.7181636112902921E-2"/>
          <c:w val="0.76244365678899628"/>
          <c:h val="0.81752773477909468"/>
        </c:manualLayout>
      </c:layout>
      <c:lineChart>
        <c:grouping val="standard"/>
        <c:varyColors val="0"/>
        <c:ser>
          <c:idx val="0"/>
          <c:order val="0"/>
          <c:tx>
            <c:strRef>
              <c:f>'mathdemo '!$B$1</c:f>
              <c:strCache>
                <c:ptCount val="1"/>
                <c:pt idx="0">
                  <c:v>Asian</c:v>
                </c:pt>
              </c:strCache>
            </c:strRef>
          </c:tx>
          <c:cat>
            <c:strRef>
              <c:f>'mathdemo 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'mathdemo '!$B$2:$B$4</c:f>
              <c:numCache>
                <c:formatCode>0.00</c:formatCode>
                <c:ptCount val="3"/>
                <c:pt idx="1">
                  <c:v>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'mathdemo '!$C$1</c:f>
              <c:strCache>
                <c:ptCount val="1"/>
                <c:pt idx="0">
                  <c:v>Black or African American</c:v>
                </c:pt>
              </c:strCache>
            </c:strRef>
          </c:tx>
          <c:cat>
            <c:strRef>
              <c:f>'mathdemo 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'mathdemo '!$C$2:$C$4</c:f>
              <c:numCache>
                <c:formatCode>0.00</c:formatCode>
                <c:ptCount val="3"/>
                <c:pt idx="0">
                  <c:v>68</c:v>
                </c:pt>
                <c:pt idx="1">
                  <c:v>88</c:v>
                </c:pt>
                <c:pt idx="2">
                  <c:v>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'mathdemo '!$D$1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'mathdemo 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'mathdemo '!$D$2:$D$4</c:f>
              <c:numCache>
                <c:formatCode>0.00</c:formatCode>
                <c:ptCount val="3"/>
                <c:pt idx="0">
                  <c:v>93</c:v>
                </c:pt>
                <c:pt idx="1">
                  <c:v>98</c:v>
                </c:pt>
                <c:pt idx="2">
                  <c:v>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'mathdemo '!$E$1</c:f>
              <c:strCache>
                <c:ptCount val="1"/>
                <c:pt idx="0">
                  <c:v>Hispanic</c:v>
                </c:pt>
              </c:strCache>
            </c:strRef>
          </c:tx>
          <c:cat>
            <c:strRef>
              <c:f>'mathdemo 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'mathdemo '!$E$2:$E$4</c:f>
              <c:numCache>
                <c:formatCode>0.00</c:formatCode>
                <c:ptCount val="3"/>
                <c:pt idx="0">
                  <c:v>66</c:v>
                </c:pt>
                <c:pt idx="1">
                  <c:v>83</c:v>
                </c:pt>
                <c:pt idx="2">
                  <c:v>90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'mathdemo '!$F$1</c:f>
              <c:strCache>
                <c:ptCount val="1"/>
                <c:pt idx="0">
                  <c:v>Multi-Racial</c:v>
                </c:pt>
              </c:strCache>
            </c:strRef>
          </c:tx>
          <c:cat>
            <c:strRef>
              <c:f>'mathdemo 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'mathdemo '!$F$2:$F$4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35872"/>
        <c:axId val="75537408"/>
      </c:lineChart>
      <c:catAx>
        <c:axId val="7553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537408"/>
        <c:crosses val="autoZero"/>
        <c:auto val="1"/>
        <c:lblAlgn val="ctr"/>
        <c:lblOffset val="100"/>
        <c:noMultiLvlLbl val="0"/>
      </c:catAx>
      <c:valAx>
        <c:axId val="7553740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Meets +Exceeds</a:t>
                </a:r>
              </a:p>
            </c:rich>
          </c:tx>
          <c:layout>
            <c:manualLayout>
              <c:xMode val="edge"/>
              <c:yMode val="edge"/>
              <c:x val="1.3341141502865952E-3"/>
              <c:y val="0.23994586879339164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75535872"/>
        <c:crosses val="autoZero"/>
        <c:crossBetween val="between"/>
        <c:majorUnit val="2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963463196993614"/>
          <c:y val="0.13609419119679789"/>
          <c:w val="0.1036536283377409"/>
          <c:h val="0.814690353160651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'math sg'!$B$1</c:f>
              <c:strCache>
                <c:ptCount val="1"/>
                <c:pt idx="0">
                  <c:v>ED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'math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sg'!$B$2:$B$4</c:f>
              <c:numCache>
                <c:formatCode>0.00</c:formatCode>
                <c:ptCount val="3"/>
                <c:pt idx="0">
                  <c:v>70.099999999999994</c:v>
                </c:pt>
                <c:pt idx="1">
                  <c:v>84.5</c:v>
                </c:pt>
                <c:pt idx="2">
                  <c:v>90.2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'math sg'!$C$1</c:f>
              <c:strCache>
                <c:ptCount val="1"/>
                <c:pt idx="0">
                  <c:v>ELL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'math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sg'!$C$2:$C$4</c:f>
              <c:numCache>
                <c:formatCode>0.00</c:formatCode>
                <c:ptCount val="3"/>
                <c:pt idx="0">
                  <c:v>69.2</c:v>
                </c:pt>
                <c:pt idx="1">
                  <c:v>68.2</c:v>
                </c:pt>
                <c:pt idx="2">
                  <c:v>83.3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'math sg'!$D$1</c:f>
              <c:strCache>
                <c:ptCount val="1"/>
                <c:pt idx="0">
                  <c:v>SWD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'math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sg'!$D$2:$D$4</c:f>
              <c:numCache>
                <c:formatCode>0.00</c:formatCode>
                <c:ptCount val="3"/>
                <c:pt idx="0" formatCode="0.0_);\(0.0\)">
                  <c:v>34.6</c:v>
                </c:pt>
                <c:pt idx="1">
                  <c:v>60.9</c:v>
                </c:pt>
                <c:pt idx="2">
                  <c:v>62.5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'math sg'!$E$1</c:f>
              <c:strCache>
                <c:ptCount val="1"/>
                <c:pt idx="0">
                  <c:v>NON SWD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'math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sg'!$E$2:$E$4</c:f>
              <c:numCache>
                <c:formatCode>0.00</c:formatCode>
                <c:ptCount val="3"/>
                <c:pt idx="0" formatCode="0.0_);\(0.0\)">
                  <c:v>83.5</c:v>
                </c:pt>
                <c:pt idx="1">
                  <c:v>92.8</c:v>
                </c:pt>
                <c:pt idx="2">
                  <c:v>96.2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'math sg'!$F$1</c:f>
              <c:strCache>
                <c:ptCount val="1"/>
                <c:pt idx="0">
                  <c:v>NON ED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'math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sg'!$F$2:$F$4</c:f>
              <c:numCache>
                <c:formatCode>0.00</c:formatCode>
                <c:ptCount val="3"/>
                <c:pt idx="0" formatCode="0.0">
                  <c:v>89.1</c:v>
                </c:pt>
                <c:pt idx="1">
                  <c:v>89.1</c:v>
                </c:pt>
                <c:pt idx="2">
                  <c:v>97.4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'math sg'!$G$1</c:f>
              <c:strCache>
                <c:ptCount val="1"/>
                <c:pt idx="0">
                  <c:v>NON ELL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'math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'math sg'!$G$2:$G$4</c:f>
              <c:numCache>
                <c:formatCode>0.00</c:formatCode>
                <c:ptCount val="3"/>
                <c:pt idx="0" formatCode="General">
                  <c:v>92.9</c:v>
                </c:pt>
                <c:pt idx="1">
                  <c:v>98</c:v>
                </c:pt>
                <c:pt idx="2">
                  <c:v>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27072"/>
        <c:axId val="26645632"/>
      </c:lineChart>
      <c:catAx>
        <c:axId val="2662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45632"/>
        <c:crosses val="autoZero"/>
        <c:auto val="1"/>
        <c:lblAlgn val="ctr"/>
        <c:lblOffset val="100"/>
        <c:noMultiLvlLbl val="0"/>
      </c:catAx>
      <c:valAx>
        <c:axId val="26645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 smtClean="0"/>
                  <a:t>Percent Meets + Exceeds</a:t>
                </a: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1.5702477749328009E-2"/>
              <c:y val="0.313710745632462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2707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8th Grade </a:t>
            </a:r>
            <a:r>
              <a:rPr lang="en-US" dirty="0" smtClean="0"/>
              <a:t>ELA </a:t>
            </a:r>
            <a:r>
              <a:rPr lang="en-US" dirty="0"/>
              <a:t>CRCT Results 2013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ELA!$B$12</c:f>
              <c:strCache>
                <c:ptCount val="1"/>
                <c:pt idx="0">
                  <c:v>Does Not Meet</c:v>
                </c:pt>
              </c:strCache>
            </c:strRef>
          </c:tx>
          <c:invertIfNegative val="0"/>
          <c:cat>
            <c:strRef>
              <c:f>ELA!$A$13:$A$16</c:f>
              <c:strCache>
                <c:ptCount val="4"/>
                <c:pt idx="0">
                  <c:v>Georgia (n=122,733)</c:v>
                </c:pt>
                <c:pt idx="1">
                  <c:v>Holcomb Bridge MS (n=245)</c:v>
                </c:pt>
                <c:pt idx="2">
                  <c:v>Fulton Co.(n=6,778)</c:v>
                </c:pt>
                <c:pt idx="3">
                  <c:v>Ridgeview MS(n=294)</c:v>
                </c:pt>
              </c:strCache>
            </c:strRef>
          </c:cat>
          <c:val>
            <c:numRef>
              <c:f>ELA!$B$13:$B$16</c:f>
              <c:numCache>
                <c:formatCode>0.0%_);\(0.0%\)</c:formatCode>
                <c:ptCount val="4"/>
                <c:pt idx="0">
                  <c:v>6.6000000000000003E-2</c:v>
                </c:pt>
                <c:pt idx="1">
                  <c:v>8.97959183673471E-2</c:v>
                </c:pt>
                <c:pt idx="2">
                  <c:v>4.8391856004721234E-2</c:v>
                </c:pt>
                <c:pt idx="3">
                  <c:v>9.1836734693877584E-2</c:v>
                </c:pt>
              </c:numCache>
            </c:numRef>
          </c:val>
        </c:ser>
        <c:ser>
          <c:idx val="1"/>
          <c:order val="1"/>
          <c:tx>
            <c:strRef>
              <c:f>ELA!$C$12</c:f>
              <c:strCache>
                <c:ptCount val="1"/>
                <c:pt idx="0">
                  <c:v>Meets</c:v>
                </c:pt>
              </c:strCache>
            </c:strRef>
          </c:tx>
          <c:invertIfNegative val="0"/>
          <c:cat>
            <c:strRef>
              <c:f>ELA!$A$13:$A$16</c:f>
              <c:strCache>
                <c:ptCount val="4"/>
                <c:pt idx="0">
                  <c:v>Georgia (n=122,733)</c:v>
                </c:pt>
                <c:pt idx="1">
                  <c:v>Holcomb Bridge MS (n=245)</c:v>
                </c:pt>
                <c:pt idx="2">
                  <c:v>Fulton Co.(n=6,778)</c:v>
                </c:pt>
                <c:pt idx="3">
                  <c:v>Ridgeview MS(n=294)</c:v>
                </c:pt>
              </c:strCache>
            </c:strRef>
          </c:cat>
          <c:val>
            <c:numRef>
              <c:f>ELA!$C$13:$C$16</c:f>
              <c:numCache>
                <c:formatCode>0.0%_);\(0.0%\)</c:formatCode>
                <c:ptCount val="4"/>
                <c:pt idx="0" formatCode="0.00%">
                  <c:v>0.47600000000000031</c:v>
                </c:pt>
                <c:pt idx="1">
                  <c:v>0.37600000000000033</c:v>
                </c:pt>
                <c:pt idx="2">
                  <c:v>0.3900000000000004</c:v>
                </c:pt>
                <c:pt idx="3">
                  <c:v>0.49300000000000038</c:v>
                </c:pt>
              </c:numCache>
            </c:numRef>
          </c:val>
        </c:ser>
        <c:ser>
          <c:idx val="2"/>
          <c:order val="2"/>
          <c:tx>
            <c:strRef>
              <c:f>ELA!$D$12</c:f>
              <c:strCache>
                <c:ptCount val="1"/>
                <c:pt idx="0">
                  <c:v>Exceeds</c:v>
                </c:pt>
              </c:strCache>
            </c:strRef>
          </c:tx>
          <c:invertIfNegative val="0"/>
          <c:cat>
            <c:strRef>
              <c:f>ELA!$A$13:$A$16</c:f>
              <c:strCache>
                <c:ptCount val="4"/>
                <c:pt idx="0">
                  <c:v>Georgia (n=122,733)</c:v>
                </c:pt>
                <c:pt idx="1">
                  <c:v>Holcomb Bridge MS (n=245)</c:v>
                </c:pt>
                <c:pt idx="2">
                  <c:v>Fulton Co.(n=6,778)</c:v>
                </c:pt>
                <c:pt idx="3">
                  <c:v>Ridgeview MS(n=294)</c:v>
                </c:pt>
              </c:strCache>
            </c:strRef>
          </c:cat>
          <c:val>
            <c:numRef>
              <c:f>ELA!$D$13:$D$16</c:f>
              <c:numCache>
                <c:formatCode>0.0%_);\(0.0%\)</c:formatCode>
                <c:ptCount val="4"/>
                <c:pt idx="0">
                  <c:v>0.45800000000000002</c:v>
                </c:pt>
                <c:pt idx="1">
                  <c:v>0.53500000000000003</c:v>
                </c:pt>
                <c:pt idx="2">
                  <c:v>0.56200000000000061</c:v>
                </c:pt>
                <c:pt idx="3">
                  <c:v>0.41500000000000031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75701248"/>
        <c:axId val="75703040"/>
        <c:axId val="0"/>
      </c:bar3DChart>
      <c:catAx>
        <c:axId val="7570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5703040"/>
        <c:crosses val="autoZero"/>
        <c:auto val="1"/>
        <c:lblAlgn val="ctr"/>
        <c:lblOffset val="100"/>
        <c:noMultiLvlLbl val="0"/>
      </c:catAx>
      <c:valAx>
        <c:axId val="757030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5701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ELA CRCT Meets and Exceeds Percent over 3 years</a:t>
            </a: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ela!$B$1</c:f>
              <c:strCache>
                <c:ptCount val="1"/>
                <c:pt idx="0">
                  <c:v>Holcomb Bridge MS</c:v>
                </c:pt>
              </c:strCache>
            </c:strRef>
          </c:tx>
          <c:cat>
            <c:strRef>
              <c:f>ela!$A$2:$A$4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ela!$B$2:$B$4</c:f>
              <c:numCache>
                <c:formatCode>0.00%</c:formatCode>
                <c:ptCount val="3"/>
                <c:pt idx="0">
                  <c:v>0.90300000000000002</c:v>
                </c:pt>
                <c:pt idx="1">
                  <c:v>0.91</c:v>
                </c:pt>
                <c:pt idx="2">
                  <c:v>0.93300000000000005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ela!$C$1</c:f>
              <c:strCache>
                <c:ptCount val="1"/>
                <c:pt idx="0">
                  <c:v>Ridgeview MS</c:v>
                </c:pt>
              </c:strCache>
            </c:strRef>
          </c:tx>
          <c:cat>
            <c:strRef>
              <c:f>ela!$A$2:$A$4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ela!$C$2:$C$4</c:f>
              <c:numCache>
                <c:formatCode>0.00%</c:formatCode>
                <c:ptCount val="3"/>
                <c:pt idx="0" formatCode="0.0%">
                  <c:v>0.89400000000000002</c:v>
                </c:pt>
                <c:pt idx="1">
                  <c:v>0.90800000000000003</c:v>
                </c:pt>
                <c:pt idx="2">
                  <c:v>0.93200000000000005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ela!$D$1</c:f>
              <c:strCache>
                <c:ptCount val="1"/>
                <c:pt idx="0">
                  <c:v>Fulton Co.</c:v>
                </c:pt>
              </c:strCache>
            </c:strRef>
          </c:tx>
          <c:cat>
            <c:strRef>
              <c:f>ela!$A$2:$A$4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ela!$D$2:$D$4</c:f>
              <c:numCache>
                <c:formatCode>0.00%</c:formatCode>
                <c:ptCount val="3"/>
                <c:pt idx="0">
                  <c:v>0.93100000000000005</c:v>
                </c:pt>
                <c:pt idx="1">
                  <c:v>0.95200000000000029</c:v>
                </c:pt>
                <c:pt idx="2">
                  <c:v>0.95400000000000029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ela!$E$1</c:f>
              <c:strCache>
                <c:ptCount val="1"/>
                <c:pt idx="0">
                  <c:v>Georgia</c:v>
                </c:pt>
              </c:strCache>
            </c:strRef>
          </c:tx>
          <c:cat>
            <c:strRef>
              <c:f>ela!$A$2:$A$4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ela!$E$2:$E$4</c:f>
              <c:numCache>
                <c:formatCode>0.00%</c:formatCode>
                <c:ptCount val="3"/>
                <c:pt idx="0">
                  <c:v>0.91200000000000003</c:v>
                </c:pt>
                <c:pt idx="1">
                  <c:v>0.93400000000000005</c:v>
                </c:pt>
                <c:pt idx="2">
                  <c:v>0.94399999999999995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52192"/>
        <c:axId val="75753728"/>
      </c:lineChart>
      <c:catAx>
        <c:axId val="75752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753728"/>
        <c:crosses val="autoZero"/>
        <c:auto val="1"/>
        <c:lblAlgn val="ctr"/>
        <c:lblOffset val="100"/>
        <c:noMultiLvlLbl val="0"/>
      </c:catAx>
      <c:valAx>
        <c:axId val="75753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Meets + Exceeds</a:t>
                </a:r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75752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9277524168825"/>
          <c:y val="9.2225198654291948E-2"/>
          <c:w val="0.76165485179455228"/>
          <c:h val="0.68047911536831107"/>
        </c:manualLayout>
      </c:layout>
      <c:lineChart>
        <c:grouping val="standard"/>
        <c:varyColors val="0"/>
        <c:ser>
          <c:idx val="0"/>
          <c:order val="0"/>
          <c:tx>
            <c:strRef>
              <c:f>elademo!$B$1</c:f>
              <c:strCache>
                <c:ptCount val="1"/>
                <c:pt idx="0">
                  <c:v>Asian</c:v>
                </c:pt>
              </c:strCache>
            </c:strRef>
          </c:tx>
          <c:cat>
            <c:strRef>
              <c:f>elademo!$A$2:$A$4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elademo!$B$2:$B$4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1"/>
          <c:order val="1"/>
          <c:tx>
            <c:strRef>
              <c:f>elademo!$C$1</c:f>
              <c:strCache>
                <c:ptCount val="1"/>
                <c:pt idx="0">
                  <c:v>Black or African American</c:v>
                </c:pt>
              </c:strCache>
            </c:strRef>
          </c:tx>
          <c:cat>
            <c:strRef>
              <c:f>elademo!$A$2:$A$4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elademo!$C$2:$C$4</c:f>
              <c:numCache>
                <c:formatCode>0.00</c:formatCode>
                <c:ptCount val="3"/>
                <c:pt idx="0">
                  <c:v>90</c:v>
                </c:pt>
                <c:pt idx="1">
                  <c:v>92.5</c:v>
                </c:pt>
                <c:pt idx="2">
                  <c:v>93.3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elademo!$D$1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elademo!$A$2:$A$4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elademo!$D$2:$D$4</c:f>
              <c:numCache>
                <c:formatCode>0.00</c:formatCode>
                <c:ptCount val="3"/>
                <c:pt idx="0">
                  <c:v>95</c:v>
                </c:pt>
                <c:pt idx="1">
                  <c:v>98</c:v>
                </c:pt>
                <c:pt idx="2">
                  <c:v>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elademo!$E$1</c:f>
              <c:strCache>
                <c:ptCount val="1"/>
                <c:pt idx="0">
                  <c:v>Hispanic</c:v>
                </c:pt>
              </c:strCache>
            </c:strRef>
          </c:tx>
          <c:cat>
            <c:strRef>
              <c:f>elademo!$A$2:$A$4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elademo!$E$2:$E$4</c:f>
              <c:numCache>
                <c:formatCode>0.00</c:formatCode>
                <c:ptCount val="3"/>
                <c:pt idx="0">
                  <c:v>84.3</c:v>
                </c:pt>
                <c:pt idx="1">
                  <c:v>83.6</c:v>
                </c:pt>
                <c:pt idx="2">
                  <c:v>90.4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elademo!$F$1</c:f>
              <c:strCache>
                <c:ptCount val="1"/>
                <c:pt idx="0">
                  <c:v>Multi-Racial</c:v>
                </c:pt>
              </c:strCache>
            </c:strRef>
          </c:tx>
          <c:cat>
            <c:strRef>
              <c:f>elademo!$A$2:$A$4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elademo!$F$2:$F$4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83552"/>
        <c:axId val="75789440"/>
      </c:lineChart>
      <c:catAx>
        <c:axId val="757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5789440"/>
        <c:crosses val="autoZero"/>
        <c:auto val="1"/>
        <c:lblAlgn val="ctr"/>
        <c:lblOffset val="100"/>
        <c:noMultiLvlLbl val="0"/>
      </c:catAx>
      <c:valAx>
        <c:axId val="7578944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1" dirty="0"/>
                  <a:t>Percent Meets </a:t>
                </a:r>
                <a:r>
                  <a:rPr lang="en-US" b="0" dirty="0"/>
                  <a:t>+</a:t>
                </a:r>
                <a:r>
                  <a:rPr lang="en-US" b="1" dirty="0"/>
                  <a:t>Exceed</a:t>
                </a:r>
                <a:r>
                  <a:rPr lang="en-US" b="0" dirty="0"/>
                  <a:t>s</a:t>
                </a:r>
              </a:p>
            </c:rich>
          </c:tx>
          <c:layout>
            <c:manualLayout>
              <c:xMode val="edge"/>
              <c:yMode val="edge"/>
              <c:x val="4.0482139146096496E-2"/>
              <c:y val="0.2297247397887266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5783552"/>
        <c:crosses val="autoZero"/>
        <c:crossBetween val="between"/>
        <c:majorUnit val="2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9826556137960756"/>
          <c:y val="0.14717993713107161"/>
          <c:w val="0.10173443862039239"/>
          <c:h val="0.650883118426964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'ela sg'!$B$1</c:f>
              <c:strCache>
                <c:ptCount val="1"/>
                <c:pt idx="0">
                  <c:v>ED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'ela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'ela sg'!$B$2:$B$4</c:f>
              <c:numCache>
                <c:formatCode>0.00</c:formatCode>
                <c:ptCount val="3"/>
                <c:pt idx="0">
                  <c:v>87.5</c:v>
                </c:pt>
                <c:pt idx="1">
                  <c:v>85.6</c:v>
                </c:pt>
                <c:pt idx="2">
                  <c:v>90.2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'ela sg'!$C$1</c:f>
              <c:strCache>
                <c:ptCount val="1"/>
                <c:pt idx="0">
                  <c:v>ELL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'ela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'ela sg'!$C$2:$C$4</c:f>
              <c:numCache>
                <c:formatCode>0.00</c:formatCode>
                <c:ptCount val="3"/>
                <c:pt idx="0">
                  <c:v>69.2</c:v>
                </c:pt>
                <c:pt idx="1">
                  <c:v>68.8</c:v>
                </c:pt>
                <c:pt idx="2">
                  <c:v>77.8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'ela sg'!$D$1</c:f>
              <c:strCache>
                <c:ptCount val="1"/>
                <c:pt idx="0">
                  <c:v>SWD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'ela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'ela sg'!$D$2:$D$4</c:f>
              <c:numCache>
                <c:formatCode>0.00</c:formatCode>
                <c:ptCount val="3"/>
                <c:pt idx="0" formatCode="0.0_);\(0.0\)">
                  <c:v>53.8</c:v>
                </c:pt>
                <c:pt idx="1">
                  <c:v>65.2</c:v>
                </c:pt>
                <c:pt idx="2">
                  <c:v>54.2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'ela sg'!$E$1</c:f>
              <c:strCache>
                <c:ptCount val="1"/>
                <c:pt idx="0">
                  <c:v>NON SWD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'ela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'ela sg'!$E$2:$E$4</c:f>
              <c:numCache>
                <c:formatCode>0.00</c:formatCode>
                <c:ptCount val="3"/>
                <c:pt idx="0" formatCode="0_);\(0\)">
                  <c:v>94.8</c:v>
                </c:pt>
                <c:pt idx="1">
                  <c:v>93.7</c:v>
                </c:pt>
                <c:pt idx="2">
                  <c:v>97.2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'ela sg'!$F$1</c:f>
              <c:strCache>
                <c:ptCount val="1"/>
                <c:pt idx="0">
                  <c:v>NON ED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'ela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'ela sg'!$F$2:$F$4</c:f>
              <c:numCache>
                <c:formatCode>0.00</c:formatCode>
                <c:ptCount val="3"/>
                <c:pt idx="0" formatCode="0">
                  <c:v>94.1</c:v>
                </c:pt>
                <c:pt idx="1">
                  <c:v>99</c:v>
                </c:pt>
                <c:pt idx="2">
                  <c:v>97.4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'ela sg'!$G$1</c:f>
              <c:strCache>
                <c:ptCount val="1"/>
                <c:pt idx="0">
                  <c:v>NON ELL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'ela sg'!$A$2:$A$4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'ela sg'!$G$2:$G$4</c:f>
              <c:numCache>
                <c:formatCode>0.00</c:formatCode>
                <c:ptCount val="3"/>
                <c:pt idx="0" formatCode="General">
                  <c:v>92.9</c:v>
                </c:pt>
                <c:pt idx="1">
                  <c:v>92.9</c:v>
                </c:pt>
                <c:pt idx="2">
                  <c:v>94.4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20576"/>
        <c:axId val="26535040"/>
      </c:lineChart>
      <c:catAx>
        <c:axId val="2652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35040"/>
        <c:crosses val="autoZero"/>
        <c:auto val="1"/>
        <c:lblAlgn val="ctr"/>
        <c:lblOffset val="100"/>
        <c:noMultiLvlLbl val="0"/>
      </c:catAx>
      <c:valAx>
        <c:axId val="26535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 smtClean="0"/>
                  <a:t>Percent Meets + Exceeds</a:t>
                </a: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1.0177533272748961E-2"/>
              <c:y val="0.271523767862350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State Demographics </a:t>
            </a:r>
            <a:r>
              <a:rPr lang="en-US" b="1" dirty="0" smtClean="0">
                <a:solidFill>
                  <a:schemeClr val="tx1"/>
                </a:solidFill>
              </a:rPr>
              <a:t>2012- 2013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subgroups!$H$55:$H$59</c:f>
              <c:strCache>
                <c:ptCount val="5"/>
                <c:pt idx="0">
                  <c:v>Asian </c:v>
                </c:pt>
                <c:pt idx="1">
                  <c:v>African American</c:v>
                </c:pt>
                <c:pt idx="2">
                  <c:v>Hispanic</c:v>
                </c:pt>
                <c:pt idx="3">
                  <c:v>Multi-Racial</c:v>
                </c:pt>
                <c:pt idx="4">
                  <c:v>White</c:v>
                </c:pt>
              </c:strCache>
            </c:strRef>
          </c:cat>
          <c:val>
            <c:numRef>
              <c:f>subgroups!$I$55:$I$59</c:f>
              <c:numCache>
                <c:formatCode>0.00%</c:formatCode>
                <c:ptCount val="5"/>
                <c:pt idx="0">
                  <c:v>0.10100000000000001</c:v>
                </c:pt>
                <c:pt idx="1">
                  <c:v>0.41199999999999998</c:v>
                </c:pt>
                <c:pt idx="2">
                  <c:v>0.13100000000000001</c:v>
                </c:pt>
                <c:pt idx="3">
                  <c:v>4.4999999999999998E-2</c:v>
                </c:pt>
                <c:pt idx="4">
                  <c:v>0.311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8th Grade Social Studies CRCT Results 2013 </a:t>
            </a:r>
          </a:p>
        </c:rich>
      </c:tx>
      <c:layout>
        <c:manualLayout>
          <c:xMode val="edge"/>
          <c:yMode val="edge"/>
          <c:x val="0.16070822397200349"/>
          <c:y val="3.240740740740746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SS!$B$2</c:f>
              <c:strCache>
                <c:ptCount val="1"/>
                <c:pt idx="0">
                  <c:v>Does Not Meet</c:v>
                </c:pt>
              </c:strCache>
            </c:strRef>
          </c:tx>
          <c:invertIfNegative val="0"/>
          <c:cat>
            <c:strRef>
              <c:f>SS!$A$3:$A$6</c:f>
              <c:strCache>
                <c:ptCount val="4"/>
                <c:pt idx="0">
                  <c:v>Georgia (n=125,311)</c:v>
                </c:pt>
                <c:pt idx="1">
                  <c:v>Holcomb Bridge MS (n=271)</c:v>
                </c:pt>
                <c:pt idx="2">
                  <c:v>Fulton Co.(n=6,983)</c:v>
                </c:pt>
                <c:pt idx="3">
                  <c:v>Ridgeview MS(n=323)</c:v>
                </c:pt>
              </c:strCache>
            </c:strRef>
          </c:cat>
          <c:val>
            <c:numRef>
              <c:f>SS!$B$3:$B$6</c:f>
              <c:numCache>
                <c:formatCode>0.0%_);\(0.0%\)</c:formatCode>
                <c:ptCount val="4"/>
                <c:pt idx="0">
                  <c:v>0.21935823670707333</c:v>
                </c:pt>
                <c:pt idx="1">
                  <c:v>0.118081180811808</c:v>
                </c:pt>
                <c:pt idx="2">
                  <c:v>0.18573678934555299</c:v>
                </c:pt>
                <c:pt idx="3">
                  <c:v>0.20743034055727647</c:v>
                </c:pt>
              </c:numCache>
            </c:numRef>
          </c:val>
        </c:ser>
        <c:ser>
          <c:idx val="1"/>
          <c:order val="1"/>
          <c:tx>
            <c:strRef>
              <c:f>SS!$C$2</c:f>
              <c:strCache>
                <c:ptCount val="1"/>
                <c:pt idx="0">
                  <c:v>Meets</c:v>
                </c:pt>
              </c:strCache>
            </c:strRef>
          </c:tx>
          <c:invertIfNegative val="0"/>
          <c:cat>
            <c:strRef>
              <c:f>SS!$A$3:$A$6</c:f>
              <c:strCache>
                <c:ptCount val="4"/>
                <c:pt idx="0">
                  <c:v>Georgia (n=125,311)</c:v>
                </c:pt>
                <c:pt idx="1">
                  <c:v>Holcomb Bridge MS (n=271)</c:v>
                </c:pt>
                <c:pt idx="2">
                  <c:v>Fulton Co.(n=6,983)</c:v>
                </c:pt>
                <c:pt idx="3">
                  <c:v>Ridgeview MS(n=323)</c:v>
                </c:pt>
              </c:strCache>
            </c:strRef>
          </c:cat>
          <c:val>
            <c:numRef>
              <c:f>SS!$C$3:$C$6</c:f>
              <c:numCache>
                <c:formatCode>0.0%_);\(0.0%\)</c:formatCode>
                <c:ptCount val="4"/>
                <c:pt idx="0">
                  <c:v>0.44400000000000001</c:v>
                </c:pt>
                <c:pt idx="1">
                  <c:v>0.37300000000000033</c:v>
                </c:pt>
                <c:pt idx="2">
                  <c:v>0.41000000000000031</c:v>
                </c:pt>
                <c:pt idx="3">
                  <c:v>0.53600000000000003</c:v>
                </c:pt>
              </c:numCache>
            </c:numRef>
          </c:val>
        </c:ser>
        <c:ser>
          <c:idx val="2"/>
          <c:order val="2"/>
          <c:tx>
            <c:strRef>
              <c:f>SS!$D$2</c:f>
              <c:strCache>
                <c:ptCount val="1"/>
                <c:pt idx="0">
                  <c:v>Exceeds</c:v>
                </c:pt>
              </c:strCache>
            </c:strRef>
          </c:tx>
          <c:invertIfNegative val="0"/>
          <c:cat>
            <c:strRef>
              <c:f>SS!$A$3:$A$6</c:f>
              <c:strCache>
                <c:ptCount val="4"/>
                <c:pt idx="0">
                  <c:v>Georgia (n=125,311)</c:v>
                </c:pt>
                <c:pt idx="1">
                  <c:v>Holcomb Bridge MS (n=271)</c:v>
                </c:pt>
                <c:pt idx="2">
                  <c:v>Fulton Co.(n=6,983)</c:v>
                </c:pt>
                <c:pt idx="3">
                  <c:v>Ridgeview MS(n=323)</c:v>
                </c:pt>
              </c:strCache>
            </c:strRef>
          </c:cat>
          <c:val>
            <c:numRef>
              <c:f>SS!$D$3:$D$6</c:f>
              <c:numCache>
                <c:formatCode>0.0%_);\(0.0%\)</c:formatCode>
                <c:ptCount val="4"/>
                <c:pt idx="0">
                  <c:v>0.33600000000000046</c:v>
                </c:pt>
                <c:pt idx="1">
                  <c:v>0.50900000000000001</c:v>
                </c:pt>
                <c:pt idx="2">
                  <c:v>0.40040000000000031</c:v>
                </c:pt>
                <c:pt idx="3">
                  <c:v>0.25700000000000001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77145600"/>
        <c:axId val="77147136"/>
        <c:axId val="0"/>
      </c:bar3DChart>
      <c:catAx>
        <c:axId val="7714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7147136"/>
        <c:crosses val="autoZero"/>
        <c:auto val="1"/>
        <c:lblAlgn val="ctr"/>
        <c:lblOffset val="100"/>
        <c:noMultiLvlLbl val="0"/>
      </c:catAx>
      <c:valAx>
        <c:axId val="771471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7145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Social Studies CRCT Meets and Exceeds Percent over 3 years</a:t>
            </a: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ss!$B$1</c:f>
              <c:strCache>
                <c:ptCount val="1"/>
                <c:pt idx="0">
                  <c:v>Holcomb Bridge MS</c:v>
                </c:pt>
              </c:strCache>
            </c:strRef>
          </c:tx>
          <c:cat>
            <c:strRef>
              <c:f>ss!$A$2:$A$4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ss!$B$2:$B$4</c:f>
              <c:numCache>
                <c:formatCode>0.00%</c:formatCode>
                <c:ptCount val="3"/>
                <c:pt idx="0">
                  <c:v>0.73000000000000032</c:v>
                </c:pt>
                <c:pt idx="1">
                  <c:v>0.81599999999999995</c:v>
                </c:pt>
                <c:pt idx="2">
                  <c:v>0.88200000000000001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ss!$C$1</c:f>
              <c:strCache>
                <c:ptCount val="1"/>
                <c:pt idx="0">
                  <c:v>Ridgeview MS</c:v>
                </c:pt>
              </c:strCache>
            </c:strRef>
          </c:tx>
          <c:cat>
            <c:strRef>
              <c:f>ss!$A$2:$A$4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ss!$C$2:$C$4</c:f>
              <c:numCache>
                <c:formatCode>0.00%</c:formatCode>
                <c:ptCount val="3"/>
                <c:pt idx="0" formatCode="0.0%">
                  <c:v>0.74400000000000033</c:v>
                </c:pt>
                <c:pt idx="1">
                  <c:v>0.84400000000000031</c:v>
                </c:pt>
                <c:pt idx="2">
                  <c:v>0.79300000000000004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ss!$D$1</c:f>
              <c:strCache>
                <c:ptCount val="1"/>
                <c:pt idx="0">
                  <c:v>Fulton Co.</c:v>
                </c:pt>
              </c:strCache>
            </c:strRef>
          </c:tx>
          <c:cat>
            <c:strRef>
              <c:f>ss!$A$2:$A$4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ss!$D$2:$D$4</c:f>
              <c:numCache>
                <c:formatCode>0.00%</c:formatCode>
                <c:ptCount val="3"/>
                <c:pt idx="0">
                  <c:v>0.77400000000000035</c:v>
                </c:pt>
                <c:pt idx="1">
                  <c:v>0.82099999999999995</c:v>
                </c:pt>
                <c:pt idx="2">
                  <c:v>0.81399999999999995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ss!$E$1</c:f>
              <c:strCache>
                <c:ptCount val="1"/>
                <c:pt idx="0">
                  <c:v>Georgia</c:v>
                </c:pt>
              </c:strCache>
            </c:strRef>
          </c:tx>
          <c:cat>
            <c:strRef>
              <c:f>ss!$A$2:$A$4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ss!$E$2:$E$4</c:f>
              <c:numCache>
                <c:formatCode>0.00%</c:formatCode>
                <c:ptCount val="3"/>
                <c:pt idx="0">
                  <c:v>0.7160000000000003</c:v>
                </c:pt>
                <c:pt idx="1">
                  <c:v>0.77800000000000036</c:v>
                </c:pt>
                <c:pt idx="2">
                  <c:v>0.78100000000000003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84000"/>
        <c:axId val="77198080"/>
      </c:lineChart>
      <c:catAx>
        <c:axId val="7718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7198080"/>
        <c:crosses val="autoZero"/>
        <c:auto val="1"/>
        <c:lblAlgn val="ctr"/>
        <c:lblOffset val="100"/>
        <c:noMultiLvlLbl val="0"/>
      </c:catAx>
      <c:valAx>
        <c:axId val="77198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Meets + Exceeds</a:t>
                </a:r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77184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49904876916985E-2"/>
          <c:y val="7.5616205869003209E-2"/>
          <c:w val="0.80909435185869938"/>
          <c:h val="0.80959320874364393"/>
        </c:manualLayout>
      </c:layout>
      <c:lineChart>
        <c:grouping val="standard"/>
        <c:varyColors val="0"/>
        <c:ser>
          <c:idx val="0"/>
          <c:order val="0"/>
          <c:tx>
            <c:strRef>
              <c:f>sciencedemo!$B$1</c:f>
              <c:strCache>
                <c:ptCount val="1"/>
                <c:pt idx="0">
                  <c:v>Asian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sciencedemo!$B$2:$B$4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1"/>
          <c:order val="1"/>
          <c:tx>
            <c:strRef>
              <c:f>sciencedemo!$C$1</c:f>
              <c:strCache>
                <c:ptCount val="1"/>
                <c:pt idx="0">
                  <c:v>Black or African American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sciencedemo!$C$2:$C$4</c:f>
              <c:numCache>
                <c:formatCode>0.00</c:formatCode>
                <c:ptCount val="3"/>
                <c:pt idx="0">
                  <c:v>83.3</c:v>
                </c:pt>
                <c:pt idx="1">
                  <c:v>85.5</c:v>
                </c:pt>
                <c:pt idx="2">
                  <c:v>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sciencedemo!$D$1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sciencedemo!$D$2:$D$4</c:f>
              <c:numCache>
                <c:formatCode>0.00</c:formatCode>
                <c:ptCount val="3"/>
                <c:pt idx="0">
                  <c:v>90</c:v>
                </c:pt>
                <c:pt idx="1">
                  <c:v>94.1</c:v>
                </c:pt>
                <c:pt idx="2">
                  <c:v>96.2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sciencedemo!$E$1</c:f>
              <c:strCache>
                <c:ptCount val="1"/>
                <c:pt idx="0">
                  <c:v>Hispanic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sciencedemo!$E$2:$E$4</c:f>
              <c:numCache>
                <c:formatCode>0.00</c:formatCode>
                <c:ptCount val="3"/>
                <c:pt idx="0">
                  <c:v>58</c:v>
                </c:pt>
                <c:pt idx="1">
                  <c:v>85</c:v>
                </c:pt>
                <c:pt idx="2">
                  <c:v>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sciencedemo!$F$1</c:f>
              <c:strCache>
                <c:ptCount val="1"/>
                <c:pt idx="0">
                  <c:v>Multi-Racial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sciencedemo!$F$2:$F$4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92736"/>
        <c:axId val="77094272"/>
      </c:lineChart>
      <c:catAx>
        <c:axId val="770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094272"/>
        <c:crosses val="autoZero"/>
        <c:auto val="1"/>
        <c:lblAlgn val="ctr"/>
        <c:lblOffset val="100"/>
        <c:noMultiLvlLbl val="0"/>
      </c:catAx>
      <c:valAx>
        <c:axId val="7709427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Meets +Exceeds</a:t>
                </a:r>
              </a:p>
            </c:rich>
          </c:tx>
          <c:layout>
            <c:manualLayout>
              <c:xMode val="edge"/>
              <c:yMode val="edge"/>
              <c:x val="4.2000843551987773E-3"/>
              <c:y val="0.2339016833422138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7092736"/>
        <c:crosses val="autoZero"/>
        <c:crossBetween val="between"/>
        <c:majorUnit val="2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932335388448146"/>
          <c:y val="0.22762187621284186"/>
          <c:w val="9.8246746553504322E-2"/>
          <c:h val="0.5614643564291306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sociastudiessg!$B$1</c:f>
              <c:strCache>
                <c:ptCount val="1"/>
                <c:pt idx="0">
                  <c:v>ED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sociastudiessg!$A$2:$A$4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sociastudiessg!$B$2:$B$4</c:f>
              <c:numCache>
                <c:formatCode>0.00</c:formatCode>
                <c:ptCount val="3"/>
                <c:pt idx="0">
                  <c:v>61.6</c:v>
                </c:pt>
                <c:pt idx="1">
                  <c:v>72.3</c:v>
                </c:pt>
                <c:pt idx="2">
                  <c:v>81.2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sociastudiessg!$C$1</c:f>
              <c:strCache>
                <c:ptCount val="1"/>
                <c:pt idx="0">
                  <c:v>ELL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sociastudiessg!$A$2:$A$4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sociastudiessg!$C$2:$C$4</c:f>
              <c:numCache>
                <c:formatCode>0.00</c:formatCode>
                <c:ptCount val="3"/>
                <c:pt idx="0">
                  <c:v>42.3</c:v>
                </c:pt>
                <c:pt idx="1">
                  <c:v>63.2</c:v>
                </c:pt>
                <c:pt idx="2">
                  <c:v>66.7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sociastudiessg!$D$1</c:f>
              <c:strCache>
                <c:ptCount val="1"/>
                <c:pt idx="0">
                  <c:v>SWD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sociastudiessg!$A$2:$A$4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sociastudiessg!$D$2:$D$4</c:f>
              <c:numCache>
                <c:formatCode>0.00</c:formatCode>
                <c:ptCount val="3"/>
                <c:pt idx="0" formatCode="0.0_);\(0.0\)">
                  <c:v>28.6</c:v>
                </c:pt>
                <c:pt idx="1">
                  <c:v>40</c:v>
                </c:pt>
                <c:pt idx="2">
                  <c:v>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sociastudiessg!$E$1</c:f>
              <c:strCache>
                <c:ptCount val="1"/>
                <c:pt idx="0">
                  <c:v>NON SWD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sociastudiessg!$A$2:$A$4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sociastudiessg!$E$2:$E$4</c:f>
              <c:numCache>
                <c:formatCode>0.00</c:formatCode>
                <c:ptCount val="3"/>
                <c:pt idx="0" formatCode="0.0_);\(0.0\)">
                  <c:v>78.900000000000006</c:v>
                </c:pt>
                <c:pt idx="1">
                  <c:v>86.9</c:v>
                </c:pt>
                <c:pt idx="2">
                  <c:v>91.9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sociastudiessg!$F$1</c:f>
              <c:strCache>
                <c:ptCount val="1"/>
                <c:pt idx="0">
                  <c:v>NON ED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sociastudiessg!$A$2:$A$4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sociastudiessg!$F$2:$F$4</c:f>
              <c:numCache>
                <c:formatCode>0.00</c:formatCode>
                <c:ptCount val="3"/>
                <c:pt idx="0" formatCode="0.0">
                  <c:v>88.9</c:v>
                </c:pt>
                <c:pt idx="1">
                  <c:v>95.9</c:v>
                </c:pt>
                <c:pt idx="2">
                  <c:v>97.4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sociastudiessg!$G$1</c:f>
              <c:strCache>
                <c:ptCount val="1"/>
                <c:pt idx="0">
                  <c:v>NON ELL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sociastudiessg!$A$2:$A$4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sociastudiessg!$G$2:$G$4</c:f>
              <c:numCache>
                <c:formatCode>0.00</c:formatCode>
                <c:ptCount val="3"/>
                <c:pt idx="0" formatCode="General">
                  <c:v>76.8</c:v>
                </c:pt>
                <c:pt idx="1">
                  <c:v>83.2</c:v>
                </c:pt>
                <c:pt idx="2">
                  <c:v>99.6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56160"/>
        <c:axId val="100566528"/>
      </c:lineChart>
      <c:catAx>
        <c:axId val="10055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66528"/>
        <c:crosses val="autoZero"/>
        <c:auto val="1"/>
        <c:lblAlgn val="ctr"/>
        <c:lblOffset val="100"/>
        <c:noMultiLvlLbl val="0"/>
      </c:catAx>
      <c:valAx>
        <c:axId val="100566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 smtClean="0"/>
                  <a:t>Percent Meets + Exceed</a:t>
                </a: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215053691367838E-2"/>
              <c:y val="0.293124918027472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5616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8th Grade Science CRCT Results 2013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SCIENCE!$B$2</c:f>
              <c:strCache>
                <c:ptCount val="1"/>
                <c:pt idx="0">
                  <c:v>Does Not Meet</c:v>
                </c:pt>
              </c:strCache>
            </c:strRef>
          </c:tx>
          <c:invertIfNegative val="0"/>
          <c:cat>
            <c:strRef>
              <c:f>SCIENCE!$A$3:$A$6</c:f>
              <c:strCache>
                <c:ptCount val="4"/>
                <c:pt idx="0">
                  <c:v>Georgia (n=125,730)</c:v>
                </c:pt>
                <c:pt idx="1">
                  <c:v>Holcomb Bridge MS (n=271)</c:v>
                </c:pt>
                <c:pt idx="2">
                  <c:v>Fulton Co.(n=7,002)</c:v>
                </c:pt>
                <c:pt idx="3">
                  <c:v>Ridgeview MS(n=323)</c:v>
                </c:pt>
              </c:strCache>
            </c:strRef>
          </c:cat>
          <c:val>
            <c:numRef>
              <c:f>SCIENCE!$B$3:$B$6</c:f>
              <c:numCache>
                <c:formatCode>0.0%_);\(0.0%\)</c:formatCode>
                <c:ptCount val="4"/>
                <c:pt idx="0">
                  <c:v>0.25821204167660899</c:v>
                </c:pt>
                <c:pt idx="1">
                  <c:v>0.19188191881918787</c:v>
                </c:pt>
                <c:pt idx="2">
                  <c:v>0.23664667237931997</c:v>
                </c:pt>
                <c:pt idx="3">
                  <c:v>0.296296296296296</c:v>
                </c:pt>
              </c:numCache>
            </c:numRef>
          </c:val>
        </c:ser>
        <c:ser>
          <c:idx val="1"/>
          <c:order val="1"/>
          <c:tx>
            <c:strRef>
              <c:f>SCIENCE!$C$2</c:f>
              <c:strCache>
                <c:ptCount val="1"/>
                <c:pt idx="0">
                  <c:v>Meets</c:v>
                </c:pt>
              </c:strCache>
            </c:strRef>
          </c:tx>
          <c:invertIfNegative val="0"/>
          <c:cat>
            <c:strRef>
              <c:f>SCIENCE!$A$3:$A$6</c:f>
              <c:strCache>
                <c:ptCount val="4"/>
                <c:pt idx="0">
                  <c:v>Georgia (n=125,730)</c:v>
                </c:pt>
                <c:pt idx="1">
                  <c:v>Holcomb Bridge MS (n=271)</c:v>
                </c:pt>
                <c:pt idx="2">
                  <c:v>Fulton Co.(n=7,002)</c:v>
                </c:pt>
                <c:pt idx="3">
                  <c:v>Ridgeview MS(n=323)</c:v>
                </c:pt>
              </c:strCache>
            </c:strRef>
          </c:cat>
          <c:val>
            <c:numRef>
              <c:f>SCIENCE!$C$3:$C$6</c:f>
              <c:numCache>
                <c:formatCode>0.0%_);\(0.0%\)</c:formatCode>
                <c:ptCount val="4"/>
                <c:pt idx="0">
                  <c:v>0.52100000000000002</c:v>
                </c:pt>
                <c:pt idx="1">
                  <c:v>0.55000000000000004</c:v>
                </c:pt>
                <c:pt idx="2">
                  <c:v>0.47300000000000031</c:v>
                </c:pt>
                <c:pt idx="3">
                  <c:v>0.51500000000000001</c:v>
                </c:pt>
              </c:numCache>
            </c:numRef>
          </c:val>
        </c:ser>
        <c:ser>
          <c:idx val="2"/>
          <c:order val="2"/>
          <c:tx>
            <c:strRef>
              <c:f>SCIENCE!$D$2</c:f>
              <c:strCache>
                <c:ptCount val="1"/>
                <c:pt idx="0">
                  <c:v>Exceeds</c:v>
                </c:pt>
              </c:strCache>
            </c:strRef>
          </c:tx>
          <c:invertIfNegative val="0"/>
          <c:cat>
            <c:strRef>
              <c:f>SCIENCE!$A$3:$A$6</c:f>
              <c:strCache>
                <c:ptCount val="4"/>
                <c:pt idx="0">
                  <c:v>Georgia (n=125,730)</c:v>
                </c:pt>
                <c:pt idx="1">
                  <c:v>Holcomb Bridge MS (n=271)</c:v>
                </c:pt>
                <c:pt idx="2">
                  <c:v>Fulton Co.(n=7,002)</c:v>
                </c:pt>
                <c:pt idx="3">
                  <c:v>Ridgeview MS(n=323)</c:v>
                </c:pt>
              </c:strCache>
            </c:strRef>
          </c:cat>
          <c:val>
            <c:numRef>
              <c:f>SCIENCE!$D$3:$D$6</c:f>
              <c:numCache>
                <c:formatCode>0.0%_);\(0.0%\)</c:formatCode>
                <c:ptCount val="4"/>
                <c:pt idx="0">
                  <c:v>0.221</c:v>
                </c:pt>
                <c:pt idx="1">
                  <c:v>0.25800000000000001</c:v>
                </c:pt>
                <c:pt idx="2">
                  <c:v>0.29000000000000031</c:v>
                </c:pt>
                <c:pt idx="3">
                  <c:v>0.18100000000000016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77131136"/>
        <c:axId val="77132928"/>
        <c:axId val="0"/>
      </c:bar3DChart>
      <c:catAx>
        <c:axId val="7713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7132928"/>
        <c:crosses val="autoZero"/>
        <c:auto val="1"/>
        <c:lblAlgn val="ctr"/>
        <c:lblOffset val="100"/>
        <c:noMultiLvlLbl val="0"/>
      </c:catAx>
      <c:valAx>
        <c:axId val="771329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713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74682338764664"/>
          <c:y val="0.41715347438540196"/>
          <c:w val="0.11917271514377874"/>
          <c:h val="0.2337128615592460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Science CRCT Meets and Exceeds Percent over 3 years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science!$B$1</c:f>
              <c:strCache>
                <c:ptCount val="1"/>
                <c:pt idx="0">
                  <c:v>Holcomb Bridge MS</c:v>
                </c:pt>
              </c:strCache>
            </c:strRef>
          </c:tx>
          <c:cat>
            <c:strRef>
              <c:f>science!$A$2:$A$4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science!$B$2:$B$4</c:f>
              <c:numCache>
                <c:formatCode>0.00%</c:formatCode>
                <c:ptCount val="3"/>
                <c:pt idx="0">
                  <c:v>0.7110000000000003</c:v>
                </c:pt>
                <c:pt idx="1">
                  <c:v>0.87900000000000034</c:v>
                </c:pt>
                <c:pt idx="2">
                  <c:v>0.80800000000000005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science!$C$1</c:f>
              <c:strCache>
                <c:ptCount val="1"/>
                <c:pt idx="0">
                  <c:v>Ridgeview MS</c:v>
                </c:pt>
              </c:strCache>
            </c:strRef>
          </c:tx>
          <c:cat>
            <c:strRef>
              <c:f>science!$A$2:$A$4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science!$C$2:$C$4</c:f>
              <c:numCache>
                <c:formatCode>0.00%</c:formatCode>
                <c:ptCount val="3"/>
                <c:pt idx="0" formatCode="0.0%">
                  <c:v>0.69099999999999995</c:v>
                </c:pt>
                <c:pt idx="1">
                  <c:v>0.87500000000000033</c:v>
                </c:pt>
                <c:pt idx="2">
                  <c:v>0.70400000000000029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science!$D$1</c:f>
              <c:strCache>
                <c:ptCount val="1"/>
                <c:pt idx="0">
                  <c:v>Fulton Co.</c:v>
                </c:pt>
              </c:strCache>
            </c:strRef>
          </c:tx>
          <c:cat>
            <c:strRef>
              <c:f>science!$A$2:$A$4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science!$D$2:$D$4</c:f>
              <c:numCache>
                <c:formatCode>0.00%</c:formatCode>
                <c:ptCount val="3"/>
                <c:pt idx="0">
                  <c:v>0.75400000000000034</c:v>
                </c:pt>
                <c:pt idx="1">
                  <c:v>0.88200000000000001</c:v>
                </c:pt>
                <c:pt idx="2">
                  <c:v>0.76300000000000034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science!$E$1</c:f>
              <c:strCache>
                <c:ptCount val="1"/>
                <c:pt idx="0">
                  <c:v>Georgia</c:v>
                </c:pt>
              </c:strCache>
            </c:strRef>
          </c:tx>
          <c:cat>
            <c:strRef>
              <c:f>science!$A$2:$A$4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science!$E$2:$E$4</c:f>
              <c:numCache>
                <c:formatCode>0.00%</c:formatCode>
                <c:ptCount val="3"/>
                <c:pt idx="0">
                  <c:v>0.7090000000000003</c:v>
                </c:pt>
                <c:pt idx="1">
                  <c:v>0.85600000000000032</c:v>
                </c:pt>
                <c:pt idx="2">
                  <c:v>0.74200000000000033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251712"/>
        <c:axId val="77253248"/>
      </c:lineChart>
      <c:catAx>
        <c:axId val="7725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7253248"/>
        <c:crosses val="autoZero"/>
        <c:auto val="1"/>
        <c:lblAlgn val="ctr"/>
        <c:lblOffset val="100"/>
        <c:noMultiLvlLbl val="0"/>
      </c:catAx>
      <c:valAx>
        <c:axId val="77253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Meets + Exceeds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77251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64945364234171"/>
          <c:y val="3.1537569431728009E-2"/>
          <c:w val="0.69531629593705313"/>
          <c:h val="0.84123614756488774"/>
        </c:manualLayout>
      </c:layout>
      <c:lineChart>
        <c:grouping val="standard"/>
        <c:varyColors val="0"/>
        <c:ser>
          <c:idx val="0"/>
          <c:order val="0"/>
          <c:tx>
            <c:strRef>
              <c:f>sciencedemo!$B$1</c:f>
              <c:strCache>
                <c:ptCount val="1"/>
                <c:pt idx="0">
                  <c:v>Asian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sciencedemo!$B$2:$B$4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1"/>
          <c:order val="1"/>
          <c:tx>
            <c:strRef>
              <c:f>sciencedemo!$C$1</c:f>
              <c:strCache>
                <c:ptCount val="1"/>
                <c:pt idx="0">
                  <c:v>Black or African American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sciencedemo!$C$2:$C$4</c:f>
              <c:numCache>
                <c:formatCode>0.00</c:formatCode>
                <c:ptCount val="3"/>
                <c:pt idx="0">
                  <c:v>83.3</c:v>
                </c:pt>
                <c:pt idx="1">
                  <c:v>85.5</c:v>
                </c:pt>
                <c:pt idx="2">
                  <c:v>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sciencedemo!$D$1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sciencedemo!$D$2:$D$4</c:f>
              <c:numCache>
                <c:formatCode>0.00</c:formatCode>
                <c:ptCount val="3"/>
                <c:pt idx="0">
                  <c:v>90</c:v>
                </c:pt>
                <c:pt idx="1">
                  <c:v>94.1</c:v>
                </c:pt>
                <c:pt idx="2">
                  <c:v>96.2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sciencedemo!$E$1</c:f>
              <c:strCache>
                <c:ptCount val="1"/>
                <c:pt idx="0">
                  <c:v>Hispanic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sciencedemo!$E$2:$E$4</c:f>
              <c:numCache>
                <c:formatCode>0.00</c:formatCode>
                <c:ptCount val="3"/>
                <c:pt idx="0">
                  <c:v>58</c:v>
                </c:pt>
                <c:pt idx="1">
                  <c:v>85</c:v>
                </c:pt>
                <c:pt idx="2">
                  <c:v>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sciencedemo!$F$1</c:f>
              <c:strCache>
                <c:ptCount val="1"/>
                <c:pt idx="0">
                  <c:v>Multi-Racial</c:v>
                </c:pt>
              </c:strCache>
            </c:strRef>
          </c:tx>
          <c:cat>
            <c:strRef>
              <c:f>sciencedemo!$A$2:$A$4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sciencedemo!$F$2:$F$4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61248"/>
        <c:axId val="94262784"/>
      </c:lineChart>
      <c:catAx>
        <c:axId val="9426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4262784"/>
        <c:crosses val="autoZero"/>
        <c:auto val="1"/>
        <c:lblAlgn val="ctr"/>
        <c:lblOffset val="100"/>
        <c:noMultiLvlLbl val="0"/>
      </c:catAx>
      <c:valAx>
        <c:axId val="942627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Meets +Exceeds</a:t>
                </a:r>
              </a:p>
            </c:rich>
          </c:tx>
          <c:layout>
            <c:manualLayout>
              <c:xMode val="edge"/>
              <c:yMode val="edge"/>
              <c:x val="8.0970219356710102E-2"/>
              <c:y val="0.229724773986584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4261248"/>
        <c:crosses val="autoZero"/>
        <c:crossBetween val="between"/>
        <c:majorUnit val="2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779222810363142"/>
          <c:y val="0.17334716881320072"/>
          <c:w val="0.12207771896368584"/>
          <c:h val="0.560281999633766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sciencesg!$B$1</c:f>
              <c:strCache>
                <c:ptCount val="1"/>
                <c:pt idx="0">
                  <c:v>ED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sciencesg!$A$2:$A$4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sciencesg!$B$2:$B$4</c:f>
              <c:numCache>
                <c:formatCode>0.00</c:formatCode>
                <c:ptCount val="3"/>
                <c:pt idx="0">
                  <c:v>61.2</c:v>
                </c:pt>
                <c:pt idx="1">
                  <c:v>82.7</c:v>
                </c:pt>
                <c:pt idx="2">
                  <c:v>70.099999999999994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sciencesg!$C$1</c:f>
              <c:strCache>
                <c:ptCount val="1"/>
                <c:pt idx="0">
                  <c:v>ELL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sciencesg!$A$2:$A$4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sciencesg!$C$2:$C$4</c:f>
              <c:numCache>
                <c:formatCode>0.00</c:formatCode>
                <c:ptCount val="3"/>
                <c:pt idx="0">
                  <c:v>48.1</c:v>
                </c:pt>
                <c:pt idx="1">
                  <c:v>72.7</c:v>
                </c:pt>
                <c:pt idx="2">
                  <c:v>55.6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sciencesg!$D$1</c:f>
              <c:strCache>
                <c:ptCount val="1"/>
                <c:pt idx="0">
                  <c:v>SWD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sciencesg!$A$2:$A$4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sciencesg!$D$2:$D$4</c:f>
              <c:numCache>
                <c:formatCode>0.00</c:formatCode>
                <c:ptCount val="3"/>
                <c:pt idx="0" formatCode="0.0_);\(0.0\)">
                  <c:v>32.1</c:v>
                </c:pt>
                <c:pt idx="1">
                  <c:v>64</c:v>
                </c:pt>
                <c:pt idx="2">
                  <c:v>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sciencesg!$E$1</c:f>
              <c:strCache>
                <c:ptCount val="1"/>
                <c:pt idx="0">
                  <c:v>NON SWD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sciencesg!$A$2:$A$4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sciencesg!$E$2:$E$4</c:f>
              <c:numCache>
                <c:formatCode>0.00</c:formatCode>
                <c:ptCount val="3"/>
                <c:pt idx="0" formatCode="0.0_);\(0.0\)">
                  <c:v>76.3</c:v>
                </c:pt>
                <c:pt idx="1">
                  <c:v>90.6</c:v>
                </c:pt>
                <c:pt idx="2">
                  <c:v>85.4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sciencesg!$F$1</c:f>
              <c:strCache>
                <c:ptCount val="1"/>
                <c:pt idx="0">
                  <c:v>NON ED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sciencesg!$A$2:$A$4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sciencesg!$F$2:$F$4</c:f>
              <c:numCache>
                <c:formatCode>0.00</c:formatCode>
                <c:ptCount val="3"/>
                <c:pt idx="0" formatCode="0.0">
                  <c:v>85</c:v>
                </c:pt>
                <c:pt idx="1">
                  <c:v>95.5</c:v>
                </c:pt>
                <c:pt idx="2">
                  <c:v>94.9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sciencesg!$G$1</c:f>
              <c:strCache>
                <c:ptCount val="1"/>
                <c:pt idx="0">
                  <c:v>NON ELL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sciencesg!$A$2:$A$4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sciencesg!$G$2:$G$4</c:f>
              <c:numCache>
                <c:formatCode>0.00</c:formatCode>
                <c:ptCount val="3"/>
                <c:pt idx="0" formatCode="General">
                  <c:v>74.099999999999994</c:v>
                </c:pt>
                <c:pt idx="1">
                  <c:v>89.4</c:v>
                </c:pt>
                <c:pt idx="2">
                  <c:v>82.6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30592"/>
        <c:axId val="100836864"/>
      </c:lineChart>
      <c:catAx>
        <c:axId val="10083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36864"/>
        <c:crosses val="autoZero"/>
        <c:auto val="1"/>
        <c:lblAlgn val="ctr"/>
        <c:lblOffset val="100"/>
        <c:noMultiLvlLbl val="0"/>
      </c:catAx>
      <c:valAx>
        <c:axId val="10083686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Percent Meets + Exceeds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3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2009 Meets and Exceeds</c:v>
                </c:pt>
              </c:strCache>
            </c:strRef>
          </c:tx>
          <c:invertIfNegative val="0"/>
          <c:cat>
            <c:strRef>
              <c:f>Sheet1!$B$23:$F$23</c:f>
              <c:strCache>
                <c:ptCount val="5"/>
                <c:pt idx="0">
                  <c:v>Reading</c:v>
                </c:pt>
                <c:pt idx="1">
                  <c:v>Language Arts</c:v>
                </c:pt>
                <c:pt idx="2">
                  <c:v>Math 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94</c:v>
                </c:pt>
                <c:pt idx="1">
                  <c:v>88</c:v>
                </c:pt>
                <c:pt idx="2">
                  <c:v>72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2009 Exceeds</c:v>
                </c:pt>
              </c:strCache>
            </c:strRef>
          </c:tx>
          <c:invertIfNegative val="0"/>
          <c:cat>
            <c:strRef>
              <c:f>Sheet1!$B$23:$F$23</c:f>
              <c:strCache>
                <c:ptCount val="5"/>
                <c:pt idx="0">
                  <c:v>Reading</c:v>
                </c:pt>
                <c:pt idx="1">
                  <c:v>Language Arts</c:v>
                </c:pt>
                <c:pt idx="2">
                  <c:v>Math 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32</c:v>
                </c:pt>
                <c:pt idx="1">
                  <c:v>31</c:v>
                </c:pt>
                <c:pt idx="2">
                  <c:v>21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2014 Meets and Exceeds</c:v>
                </c:pt>
              </c:strCache>
            </c:strRef>
          </c:tx>
          <c:invertIfNegative val="0"/>
          <c:cat>
            <c:strRef>
              <c:f>Sheet1!$B$23:$F$23</c:f>
              <c:strCache>
                <c:ptCount val="5"/>
                <c:pt idx="0">
                  <c:v>Reading</c:v>
                </c:pt>
                <c:pt idx="1">
                  <c:v>Language Arts</c:v>
                </c:pt>
                <c:pt idx="2">
                  <c:v>Math 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Sheet1!$B$26:$F$26</c:f>
              <c:numCache>
                <c:formatCode>General</c:formatCode>
                <c:ptCount val="5"/>
                <c:pt idx="0">
                  <c:v>97</c:v>
                </c:pt>
                <c:pt idx="1">
                  <c:v>94</c:v>
                </c:pt>
                <c:pt idx="2">
                  <c:v>86</c:v>
                </c:pt>
                <c:pt idx="3">
                  <c:v>78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2014 Exceeds</c:v>
                </c:pt>
              </c:strCache>
            </c:strRef>
          </c:tx>
          <c:invertIfNegative val="0"/>
          <c:cat>
            <c:strRef>
              <c:f>Sheet1!$B$23:$F$23</c:f>
              <c:strCache>
                <c:ptCount val="5"/>
                <c:pt idx="0">
                  <c:v>Reading</c:v>
                </c:pt>
                <c:pt idx="1">
                  <c:v>Language Arts</c:v>
                </c:pt>
                <c:pt idx="2">
                  <c:v>Math 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Sheet1!$B$27:$F$27</c:f>
              <c:numCache>
                <c:formatCode>General</c:formatCode>
                <c:ptCount val="5"/>
                <c:pt idx="0">
                  <c:v>52</c:v>
                </c:pt>
                <c:pt idx="1">
                  <c:v>48</c:v>
                </c:pt>
                <c:pt idx="2">
                  <c:v>38</c:v>
                </c:pt>
                <c:pt idx="3">
                  <c:v>36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312320"/>
        <c:axId val="94313856"/>
        <c:axId val="0"/>
      </c:bar3DChart>
      <c:catAx>
        <c:axId val="9431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313856"/>
        <c:crosses val="autoZero"/>
        <c:auto val="1"/>
        <c:lblAlgn val="ctr"/>
        <c:lblOffset val="100"/>
        <c:noMultiLvlLbl val="0"/>
      </c:catAx>
      <c:valAx>
        <c:axId val="9431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312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Ridgeview MS Demographics 2012-2013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demo!$I$41:$I$45</c:f>
              <c:strCache>
                <c:ptCount val="5"/>
                <c:pt idx="0">
                  <c:v>Asian</c:v>
                </c:pt>
                <c:pt idx="1">
                  <c:v>African American</c:v>
                </c:pt>
                <c:pt idx="2">
                  <c:v>Hispanic</c:v>
                </c:pt>
                <c:pt idx="3">
                  <c:v>Multi-Racial</c:v>
                </c:pt>
                <c:pt idx="4">
                  <c:v>White</c:v>
                </c:pt>
              </c:strCache>
            </c:strRef>
          </c:cat>
          <c:val>
            <c:numRef>
              <c:f>demo!$J$41:$J$45</c:f>
              <c:numCache>
                <c:formatCode>0%</c:formatCode>
                <c:ptCount val="5"/>
                <c:pt idx="0">
                  <c:v>2.9000000000000001E-2</c:v>
                </c:pt>
                <c:pt idx="1">
                  <c:v>0.23499999999999999</c:v>
                </c:pt>
                <c:pt idx="2">
                  <c:v>0.46200000000000002</c:v>
                </c:pt>
                <c:pt idx="3">
                  <c:v>4.4999999999999998E-2</c:v>
                </c:pt>
                <c:pt idx="4">
                  <c:v>0.22900000000000001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Fulton County Demographics 2012-2013</a:t>
            </a:r>
          </a:p>
        </c:rich>
      </c:tx>
      <c:layout>
        <c:manualLayout>
          <c:xMode val="edge"/>
          <c:yMode val="edge"/>
          <c:x val="0.24584959793673364"/>
          <c:y val="2.25146217621104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demo!$L$69:$L$73</c:f>
              <c:strCache>
                <c:ptCount val="5"/>
                <c:pt idx="0">
                  <c:v>Asian</c:v>
                </c:pt>
                <c:pt idx="1">
                  <c:v>African American</c:v>
                </c:pt>
                <c:pt idx="2">
                  <c:v>Hispanic</c:v>
                </c:pt>
                <c:pt idx="3">
                  <c:v>Multi-Racial</c:v>
                </c:pt>
                <c:pt idx="4">
                  <c:v>White</c:v>
                </c:pt>
              </c:strCache>
            </c:strRef>
          </c:cat>
          <c:val>
            <c:numRef>
              <c:f>demo!$M$69:$M$73</c:f>
              <c:numCache>
                <c:formatCode>0.0%</c:formatCode>
                <c:ptCount val="5"/>
                <c:pt idx="0">
                  <c:v>0.105</c:v>
                </c:pt>
                <c:pt idx="1">
                  <c:v>0.375</c:v>
                </c:pt>
                <c:pt idx="2">
                  <c:v>0.105</c:v>
                </c:pt>
                <c:pt idx="3">
                  <c:v>9.8000000000000004E-2</c:v>
                </c:pt>
                <c:pt idx="4">
                  <c:v>0.317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2.5999999999999999E-2</c:v>
                </c:pt>
                <c:pt idx="1">
                  <c:v>3.5000000000000003E-2</c:v>
                </c:pt>
                <c:pt idx="2">
                  <c:v>4.3999999999999997E-2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0.27789999999999998</c:v>
                </c:pt>
                <c:pt idx="1">
                  <c:v>0.28570000000000001</c:v>
                </c:pt>
                <c:pt idx="2">
                  <c:v>0.2863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0.31130000000000002</c:v>
                </c:pt>
                <c:pt idx="1">
                  <c:v>0.3211</c:v>
                </c:pt>
                <c:pt idx="2">
                  <c:v>0.29380000000000001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Multi-Racial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Sheet1!$B$5:$D$5</c:f>
              <c:numCache>
                <c:formatCode>0.00%</c:formatCode>
                <c:ptCount val="3"/>
                <c:pt idx="0">
                  <c:v>3.5000000000000003E-2</c:v>
                </c:pt>
                <c:pt idx="1">
                  <c:v>2.8799999999999999E-2</c:v>
                </c:pt>
                <c:pt idx="2">
                  <c:v>3.4700000000000002E-2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Sheet1!$B$6:$D$6</c:f>
              <c:numCache>
                <c:formatCode>0.00%</c:formatCode>
                <c:ptCount val="3"/>
                <c:pt idx="0">
                  <c:v>0.34599999999999997</c:v>
                </c:pt>
                <c:pt idx="1">
                  <c:v>0.33289999999999997</c:v>
                </c:pt>
                <c:pt idx="2">
                  <c:v>0.3362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73408"/>
        <c:axId val="23875584"/>
      </c:lineChart>
      <c:catAx>
        <c:axId val="238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5584"/>
        <c:crosses val="autoZero"/>
        <c:auto val="1"/>
        <c:lblAlgn val="ctr"/>
        <c:lblOffset val="100"/>
        <c:noMultiLvlLbl val="0"/>
      </c:catAx>
      <c:valAx>
        <c:axId val="2387558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Student Percentage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demo!$D$23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demo!$E$22:$G$22</c:f>
              <c:strCache>
                <c:ptCount val="3"/>
                <c:pt idx="0">
                  <c:v>2012-13 (8th Grade)</c:v>
                </c:pt>
                <c:pt idx="1">
                  <c:v>2011-12 (7th Grade)</c:v>
                </c:pt>
                <c:pt idx="2">
                  <c:v>2010-11 (6th Grade)</c:v>
                </c:pt>
              </c:strCache>
            </c:strRef>
          </c:cat>
          <c:val>
            <c:numRef>
              <c:f>demo!$E$23:$G$23</c:f>
              <c:numCache>
                <c:formatCode>0.0%</c:formatCode>
                <c:ptCount val="3"/>
                <c:pt idx="0" formatCode="0.0%_);\(0.0%\)">
                  <c:v>0.09</c:v>
                </c:pt>
                <c:pt idx="1">
                  <c:v>0.11</c:v>
                </c:pt>
                <c:pt idx="2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demo!$D$24</c:f>
              <c:strCache>
                <c:ptCount val="1"/>
                <c:pt idx="0">
                  <c:v>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demo!$E$22:$G$22</c:f>
              <c:strCache>
                <c:ptCount val="3"/>
                <c:pt idx="0">
                  <c:v>2012-13 (8th Grade)</c:v>
                </c:pt>
                <c:pt idx="1">
                  <c:v>2011-12 (7th Grade)</c:v>
                </c:pt>
                <c:pt idx="2">
                  <c:v>2010-11 (6th Grade)</c:v>
                </c:pt>
              </c:strCache>
            </c:strRef>
          </c:cat>
          <c:val>
            <c:numRef>
              <c:f>demo!$E$24:$G$24</c:f>
              <c:numCache>
                <c:formatCode>0.0%_);\(0.0%\)</c:formatCode>
                <c:ptCount val="3"/>
                <c:pt idx="0">
                  <c:v>0.55000000000000004</c:v>
                </c:pt>
                <c:pt idx="1">
                  <c:v>0.56000000000000005</c:v>
                </c:pt>
                <c:pt idx="2">
                  <c:v>0.56000000000000005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demo!$D$25</c:f>
              <c:strCache>
                <c:ptCount val="1"/>
                <c:pt idx="0">
                  <c:v>SWD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demo!$E$22:$G$22</c:f>
              <c:strCache>
                <c:ptCount val="3"/>
                <c:pt idx="0">
                  <c:v>2012-13 (8th Grade)</c:v>
                </c:pt>
                <c:pt idx="1">
                  <c:v>2011-12 (7th Grade)</c:v>
                </c:pt>
                <c:pt idx="2">
                  <c:v>2010-11 (6th Grade)</c:v>
                </c:pt>
              </c:strCache>
            </c:strRef>
          </c:cat>
          <c:val>
            <c:numRef>
              <c:f>demo!$E$25:$G$25</c:f>
              <c:numCache>
                <c:formatCode>0.0%_);\(0.0%\)</c:formatCode>
                <c:ptCount val="3"/>
                <c:pt idx="0">
                  <c:v>0.13100000000000001</c:v>
                </c:pt>
                <c:pt idx="1">
                  <c:v>0.13400000000000001</c:v>
                </c:pt>
                <c:pt idx="2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166400"/>
        <c:axId val="70176768"/>
      </c:lineChart>
      <c:catAx>
        <c:axId val="7016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76768"/>
        <c:crosses val="autoZero"/>
        <c:auto val="1"/>
        <c:lblAlgn val="ctr"/>
        <c:lblOffset val="100"/>
        <c:noMultiLvlLbl val="0"/>
      </c:catAx>
      <c:valAx>
        <c:axId val="7017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Percentage of Population</a:t>
                </a:r>
              </a:p>
            </c:rich>
          </c:tx>
          <c:layout>
            <c:manualLayout>
              <c:xMode val="edge"/>
              <c:yMode val="edge"/>
              <c:x val="6.7989233376532753E-3"/>
              <c:y val="0.264311916869886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%_);\(0.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6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Student subgroup population in 2013</a:t>
            </a:r>
          </a:p>
        </c:rich>
      </c:tx>
      <c:layout>
        <c:manualLayout>
          <c:xMode val="edge"/>
          <c:yMode val="edge"/>
          <c:x val="0.2799291510129861"/>
          <c:y val="3.70370370370370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27860348817344"/>
          <c:y val="0.17171296296296296"/>
          <c:w val="0.87480423674851293"/>
          <c:h val="0.54989902303878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'sub group4 '!$A$3</c:f>
              <c:strCache>
                <c:ptCount val="1"/>
                <c:pt idx="0">
                  <c:v>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'sub group4 '!$B$2:$E$2</c:f>
              <c:strCache>
                <c:ptCount val="4"/>
                <c:pt idx="0">
                  <c:v>Ridgeview (n=1042)</c:v>
                </c:pt>
                <c:pt idx="1">
                  <c:v>Holcomb Bridge (n=897)</c:v>
                </c:pt>
                <c:pt idx="2">
                  <c:v>Fulton (n=101,681)</c:v>
                </c:pt>
                <c:pt idx="3">
                  <c:v>Georgia (n=1,837,279)</c:v>
                </c:pt>
              </c:strCache>
            </c:strRef>
          </c:cat>
          <c:val>
            <c:numRef>
              <c:f>'sub group4 '!$B$3:$E$3</c:f>
              <c:numCache>
                <c:formatCode>0.0%_);\(0.0%\)</c:formatCode>
                <c:ptCount val="4"/>
                <c:pt idx="0">
                  <c:v>0.18</c:v>
                </c:pt>
                <c:pt idx="1">
                  <c:v>0.09</c:v>
                </c:pt>
                <c:pt idx="2">
                  <c:v>0.08</c:v>
                </c:pt>
                <c:pt idx="3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'sub group4 '!$A$4</c:f>
              <c:strCache>
                <c:ptCount val="1"/>
                <c:pt idx="0">
                  <c:v>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'sub group4 '!$B$2:$E$2</c:f>
              <c:strCache>
                <c:ptCount val="4"/>
                <c:pt idx="0">
                  <c:v>Ridgeview (n=1042)</c:v>
                </c:pt>
                <c:pt idx="1">
                  <c:v>Holcomb Bridge (n=897)</c:v>
                </c:pt>
                <c:pt idx="2">
                  <c:v>Fulton (n=101,681)</c:v>
                </c:pt>
                <c:pt idx="3">
                  <c:v>Georgia (n=1,837,279)</c:v>
                </c:pt>
              </c:strCache>
            </c:strRef>
          </c:cat>
          <c:val>
            <c:numRef>
              <c:f>'sub group4 '!$B$4:$E$4</c:f>
              <c:numCache>
                <c:formatCode>0.0%_);\(0.0%\)</c:formatCode>
                <c:ptCount val="4"/>
                <c:pt idx="0">
                  <c:v>0.59</c:v>
                </c:pt>
                <c:pt idx="1">
                  <c:v>0.55000000000000004</c:v>
                </c:pt>
                <c:pt idx="2">
                  <c:v>0.45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'sub group4 '!$A$5</c:f>
              <c:strCache>
                <c:ptCount val="1"/>
                <c:pt idx="0">
                  <c:v>SWD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'sub group4 '!$B$2:$E$2</c:f>
              <c:strCache>
                <c:ptCount val="4"/>
                <c:pt idx="0">
                  <c:v>Ridgeview (n=1042)</c:v>
                </c:pt>
                <c:pt idx="1">
                  <c:v>Holcomb Bridge (n=897)</c:v>
                </c:pt>
                <c:pt idx="2">
                  <c:v>Fulton (n=101,681)</c:v>
                </c:pt>
                <c:pt idx="3">
                  <c:v>Georgia (n=1,837,279)</c:v>
                </c:pt>
              </c:strCache>
            </c:strRef>
          </c:cat>
          <c:val>
            <c:numRef>
              <c:f>'sub group4 '!$B$5:$E$5</c:f>
              <c:numCache>
                <c:formatCode>0.0%_);\(0.0%\)</c:formatCode>
                <c:ptCount val="4"/>
                <c:pt idx="0">
                  <c:v>0.107</c:v>
                </c:pt>
                <c:pt idx="1">
                  <c:v>0.13100000000000001</c:v>
                </c:pt>
                <c:pt idx="2">
                  <c:v>9.9000000000000005E-2</c:v>
                </c:pt>
                <c:pt idx="3">
                  <c:v>0.106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25888"/>
        <c:axId val="23927424"/>
      </c:barChart>
      <c:catAx>
        <c:axId val="239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27424"/>
        <c:crosses val="autoZero"/>
        <c:auto val="1"/>
        <c:lblAlgn val="ctr"/>
        <c:lblOffset val="100"/>
        <c:noMultiLvlLbl val="0"/>
      </c:catAx>
      <c:valAx>
        <c:axId val="239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Percentage of Population</a:t>
                </a:r>
              </a:p>
            </c:rich>
          </c:tx>
          <c:layout>
            <c:manualLayout>
              <c:xMode val="edge"/>
              <c:yMode val="edge"/>
              <c:x val="2.2110868544650358E-2"/>
              <c:y val="0.301255248577017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%_);\(0.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2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8th </a:t>
            </a:r>
            <a:r>
              <a:rPr lang="en-US" dirty="0" smtClean="0"/>
              <a:t>Grade CRCT </a:t>
            </a:r>
            <a:r>
              <a:rPr lang="en-US" dirty="0"/>
              <a:t>Reading Results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reading!$B$2</c:f>
              <c:strCache>
                <c:ptCount val="1"/>
                <c:pt idx="0">
                  <c:v>Does Not Meet</c:v>
                </c:pt>
              </c:strCache>
            </c:strRef>
          </c:tx>
          <c:invertIfNegative val="0"/>
          <c:cat>
            <c:strRef>
              <c:f>reading!$A$3:$A$6</c:f>
              <c:strCache>
                <c:ptCount val="4"/>
                <c:pt idx="0">
                  <c:v>Georgia (n=123,120)</c:v>
                </c:pt>
                <c:pt idx="1">
                  <c:v>Holcomb Bridge MS (n=270)</c:v>
                </c:pt>
                <c:pt idx="2">
                  <c:v>Fulton Co.(n=6,938)</c:v>
                </c:pt>
                <c:pt idx="3">
                  <c:v>Ridgeview MS(n=323)</c:v>
                </c:pt>
              </c:strCache>
            </c:strRef>
          </c:cat>
          <c:val>
            <c:numRef>
              <c:f>reading!$B$3:$B$6</c:f>
              <c:numCache>
                <c:formatCode>0.0%_);\(0.0%\)</c:formatCode>
                <c:ptCount val="4"/>
                <c:pt idx="0">
                  <c:v>2.0000000000000021E-2</c:v>
                </c:pt>
                <c:pt idx="1">
                  <c:v>1.0999999999999999E-2</c:v>
                </c:pt>
                <c:pt idx="2">
                  <c:v>1.4999999999999998E-2</c:v>
                </c:pt>
                <c:pt idx="3">
                  <c:v>3.1000000000000048E-2</c:v>
                </c:pt>
              </c:numCache>
            </c:numRef>
          </c:val>
        </c:ser>
        <c:ser>
          <c:idx val="1"/>
          <c:order val="1"/>
          <c:tx>
            <c:strRef>
              <c:f>reading!$C$2</c:f>
              <c:strCache>
                <c:ptCount val="1"/>
                <c:pt idx="0">
                  <c:v>Meets</c:v>
                </c:pt>
              </c:strCache>
            </c:strRef>
          </c:tx>
          <c:invertIfNegative val="0"/>
          <c:cat>
            <c:strRef>
              <c:f>reading!$A$3:$A$6</c:f>
              <c:strCache>
                <c:ptCount val="4"/>
                <c:pt idx="0">
                  <c:v>Georgia (n=123,120)</c:v>
                </c:pt>
                <c:pt idx="1">
                  <c:v>Holcomb Bridge MS (n=270)</c:v>
                </c:pt>
                <c:pt idx="2">
                  <c:v>Fulton Co.(n=6,938)</c:v>
                </c:pt>
                <c:pt idx="3">
                  <c:v>Ridgeview MS(n=323)</c:v>
                </c:pt>
              </c:strCache>
            </c:strRef>
          </c:cat>
          <c:val>
            <c:numRef>
              <c:f>reading!$C$3:$C$6</c:f>
              <c:numCache>
                <c:formatCode>0.0%_);\(0.0%\)</c:formatCode>
                <c:ptCount val="4"/>
                <c:pt idx="0">
                  <c:v>0.52716861598440501</c:v>
                </c:pt>
                <c:pt idx="1">
                  <c:v>0.44800000000000034</c:v>
                </c:pt>
                <c:pt idx="2">
                  <c:v>0.45229172672239754</c:v>
                </c:pt>
                <c:pt idx="3">
                  <c:v>0.52012383900928805</c:v>
                </c:pt>
              </c:numCache>
            </c:numRef>
          </c:val>
        </c:ser>
        <c:ser>
          <c:idx val="2"/>
          <c:order val="2"/>
          <c:tx>
            <c:strRef>
              <c:f>reading!$D$2</c:f>
              <c:strCache>
                <c:ptCount val="1"/>
                <c:pt idx="0">
                  <c:v>Exceeds</c:v>
                </c:pt>
              </c:strCache>
            </c:strRef>
          </c:tx>
          <c:invertIfNegative val="0"/>
          <c:cat>
            <c:strRef>
              <c:f>reading!$A$3:$A$6</c:f>
              <c:strCache>
                <c:ptCount val="4"/>
                <c:pt idx="0">
                  <c:v>Georgia (n=123,120)</c:v>
                </c:pt>
                <c:pt idx="1">
                  <c:v>Holcomb Bridge MS (n=270)</c:v>
                </c:pt>
                <c:pt idx="2">
                  <c:v>Fulton Co.(n=6,938)</c:v>
                </c:pt>
                <c:pt idx="3">
                  <c:v>Ridgeview MS(n=323)</c:v>
                </c:pt>
              </c:strCache>
            </c:strRef>
          </c:cat>
          <c:val>
            <c:numRef>
              <c:f>reading!$D$3:$D$6</c:f>
              <c:numCache>
                <c:formatCode>0.0%_);\(0.0%\)</c:formatCode>
                <c:ptCount val="4"/>
                <c:pt idx="0">
                  <c:v>0.45253411306042901</c:v>
                </c:pt>
                <c:pt idx="1">
                  <c:v>0.54100000000000004</c:v>
                </c:pt>
                <c:pt idx="2">
                  <c:v>0.53315076390890659</c:v>
                </c:pt>
                <c:pt idx="3">
                  <c:v>0.44891640866873134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0221184"/>
        <c:axId val="70222976"/>
      </c:barChart>
      <c:catAx>
        <c:axId val="70221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0222976"/>
        <c:crosses val="autoZero"/>
        <c:auto val="1"/>
        <c:lblAlgn val="ctr"/>
        <c:lblOffset val="100"/>
        <c:noMultiLvlLbl val="0"/>
      </c:catAx>
      <c:valAx>
        <c:axId val="702229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one"/>
        <c:crossAx val="70221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Reading CRCT Meets and Exceeds Percent over 3 years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reading!$B$1</c:f>
              <c:strCache>
                <c:ptCount val="1"/>
                <c:pt idx="0">
                  <c:v>Holcomb Bridge MS</c:v>
                </c:pt>
              </c:strCache>
            </c:strRef>
          </c:tx>
          <c:cat>
            <c:strRef>
              <c:f>reading!$A$2:$A$4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reading!$B$2:$B$4</c:f>
              <c:numCache>
                <c:formatCode>0.00%</c:formatCode>
                <c:ptCount val="3"/>
                <c:pt idx="0">
                  <c:v>0.92800000000000005</c:v>
                </c:pt>
                <c:pt idx="1">
                  <c:v>0.94299999999999995</c:v>
                </c:pt>
                <c:pt idx="2">
                  <c:v>0.98899999999999999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reading!$C$1</c:f>
              <c:strCache>
                <c:ptCount val="1"/>
                <c:pt idx="0">
                  <c:v>Ridgeview MS</c:v>
                </c:pt>
              </c:strCache>
            </c:strRef>
          </c:tx>
          <c:cat>
            <c:strRef>
              <c:f>reading!$A$2:$A$4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reading!$C$2:$C$4</c:f>
              <c:numCache>
                <c:formatCode>0.00%</c:formatCode>
                <c:ptCount val="3"/>
                <c:pt idx="0" formatCode="0.0%">
                  <c:v>0.94699999999999995</c:v>
                </c:pt>
                <c:pt idx="1">
                  <c:v>0.92300000000000004</c:v>
                </c:pt>
                <c:pt idx="2">
                  <c:v>0.96900000000000031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reading!$D$1</c:f>
              <c:strCache>
                <c:ptCount val="1"/>
                <c:pt idx="0">
                  <c:v>Fulton Co.</c:v>
                </c:pt>
              </c:strCache>
            </c:strRef>
          </c:tx>
          <c:cat>
            <c:strRef>
              <c:f>reading!$A$2:$A$4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reading!$D$2:$D$4</c:f>
              <c:numCache>
                <c:formatCode>0.00%</c:formatCode>
                <c:ptCount val="3"/>
                <c:pt idx="0">
                  <c:v>0.95100000000000029</c:v>
                </c:pt>
                <c:pt idx="1">
                  <c:v>0.9590000000000003</c:v>
                </c:pt>
                <c:pt idx="2">
                  <c:v>0.98499999999999999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reading!$E$1</c:f>
              <c:strCache>
                <c:ptCount val="1"/>
                <c:pt idx="0">
                  <c:v>Georgia</c:v>
                </c:pt>
              </c:strCache>
            </c:strRef>
          </c:tx>
          <c:cat>
            <c:strRef>
              <c:f>reading!$A$2:$A$4</c:f>
              <c:strCache>
                <c:ptCount val="3"/>
                <c:pt idx="0">
                  <c:v>2011 (6th Grade)</c:v>
                </c:pt>
                <c:pt idx="1">
                  <c:v>2012 (7th Grade)</c:v>
                </c:pt>
                <c:pt idx="2">
                  <c:v>2013 (8th Grade)</c:v>
                </c:pt>
              </c:strCache>
            </c:strRef>
          </c:cat>
          <c:val>
            <c:numRef>
              <c:f>reading!$E$2:$E$4</c:f>
              <c:numCache>
                <c:formatCode>0.00%</c:formatCode>
                <c:ptCount val="3"/>
                <c:pt idx="0">
                  <c:v>0.93899999999999995</c:v>
                </c:pt>
                <c:pt idx="1">
                  <c:v>0.94000000000000028</c:v>
                </c:pt>
                <c:pt idx="2">
                  <c:v>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87552"/>
        <c:axId val="67689088"/>
      </c:lineChart>
      <c:catAx>
        <c:axId val="6768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7689088"/>
        <c:crosses val="autoZero"/>
        <c:auto val="1"/>
        <c:lblAlgn val="ctr"/>
        <c:lblOffset val="100"/>
        <c:noMultiLvlLbl val="0"/>
      </c:catAx>
      <c:valAx>
        <c:axId val="67689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 dirty="0"/>
                  <a:t>Percent Meets + Exceeds</a:t>
                </a:r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67687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D355-3248-44AD-83B5-CF7CBE41DB20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657F5-CBC6-4CA8-9118-02FD450B7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Demographics within school have stayed</a:t>
            </a:r>
            <a:r>
              <a:rPr lang="en-US" baseline="0" dirty="0" smtClean="0"/>
              <a:t> roughly the same over the 3 years, with a slightly higher Asian, African American population and a slightly smaller white and Hispanic  population.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8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student subgroups, is closing the gap between economically</a:t>
            </a:r>
            <a:r>
              <a:rPr lang="en-US" baseline="0" dirty="0" smtClean="0"/>
              <a:t> disadvantaged and non-disadvantages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4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comparing HBMS with a comparable school, HBMS has a higher exceeds</a:t>
            </a:r>
            <a:r>
              <a:rPr lang="en-US" baseline="0" dirty="0" smtClean="0"/>
              <a:t> percentage and a lower DNM %. In comparison to the state, </a:t>
            </a:r>
            <a:r>
              <a:rPr lang="en-US" dirty="0" smtClean="0"/>
              <a:t>HBMS has a higher exceeds</a:t>
            </a:r>
            <a:r>
              <a:rPr lang="en-US" baseline="0" dirty="0" smtClean="0"/>
              <a:t> percentage and a slightly higher DNM %. </a:t>
            </a:r>
            <a:r>
              <a:rPr lang="en-US" dirty="0" smtClean="0"/>
              <a:t>When comparing HBMS with the district, HBMS has a lower exceeds</a:t>
            </a:r>
            <a:r>
              <a:rPr lang="en-US" baseline="0" dirty="0" smtClean="0"/>
              <a:t> percentage and higher DNM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7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the county and state over the three years HBMS has a higher DNM% and is the same as comparable area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demographic groups at HBMS, Hispanic student made significant gain in 2012-2013.</a:t>
            </a:r>
            <a:r>
              <a:rPr lang="en-US" baseline="0" dirty="0" smtClean="0"/>
              <a:t>  African American Students made lower gains.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7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student subgroups, almost closed the gap in 2012-2013 between economically</a:t>
            </a:r>
            <a:r>
              <a:rPr lang="en-US" baseline="0" dirty="0" smtClean="0"/>
              <a:t> disadvantaged and non-disadvantages.  ELL students made a large gain in 2012-2013.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the state, district and comparable schools , HBMS has a higher exceeds</a:t>
            </a:r>
            <a:r>
              <a:rPr lang="en-US" baseline="0" dirty="0" smtClean="0"/>
              <a:t> percentage and a lower DNM 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9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the county, state and comparable area school over the three years HBMS has made significant gains especially in 2012-2013. While the comparable school has had decrease in exceeds.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3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demographic groups at HBMS, white students have made consistent gains each year.  African American and Hispanic students had decrease in 2012-2013 after making gains previous two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student subgroups, most made large gains in 2013-2013. SWD and ED and NON ELL making the largest gains.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61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comparing HBMS with a comparable school, HBMS has a higher exceeds</a:t>
            </a:r>
            <a:r>
              <a:rPr lang="en-US" baseline="0" dirty="0" smtClean="0"/>
              <a:t> percentage and a lower DNM %. In comparison to the state, </a:t>
            </a:r>
            <a:r>
              <a:rPr lang="en-US" dirty="0" smtClean="0"/>
              <a:t>HBMS has a higher exceeds</a:t>
            </a:r>
            <a:r>
              <a:rPr lang="en-US" baseline="0" dirty="0" smtClean="0"/>
              <a:t> percentage and a lower DNM %. </a:t>
            </a:r>
            <a:r>
              <a:rPr lang="en-US" dirty="0" smtClean="0"/>
              <a:t>When comparing HBMS with the district, HBMS has a lower exceeds</a:t>
            </a:r>
            <a:r>
              <a:rPr lang="en-US" baseline="0" dirty="0" smtClean="0"/>
              <a:t> percentage and DNM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4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63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the county, state and comparable area school over the three years HBMS had a higher DNM%  in 2012-2013. Even though all four institutions had decrease in exceeds.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9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demographic groups at HBMS, white students have made consistent gains each year.  African American and Hispanic students had decrease in 2012-2013 after making gains previous two years.  These are the same comparison as in Social Studies.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4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student subgroups, after making large gains in the year 2011-2012 all subgroups had huge increase in DNM% in 2012-2013.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9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new CCPRI Index, Holcomb Bridge still scores higher than comparable school in all areas. Higher gains in EL/ED/SWD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4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the state and comparable school , HBMS has a higher exceeds</a:t>
            </a:r>
            <a:r>
              <a:rPr lang="en-US" baseline="0" dirty="0" smtClean="0"/>
              <a:t> percentage and a lower DNM %. Roughly the same as the district.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9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charting the same group of students over 3 years, you can see that gains were made within all 4 institutions.</a:t>
            </a:r>
            <a:r>
              <a:rPr lang="en-US" baseline="0" dirty="0" smtClean="0"/>
              <a:t>  Holcomb Bridge was higher than comparable area school and the state the last two years.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3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demographic groups at HBMS, African American students closed the gap with</a:t>
            </a:r>
            <a:r>
              <a:rPr lang="en-US" baseline="0" dirty="0" smtClean="0"/>
              <a:t> white and Hispanic students.  Hispanic students made lower gains.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6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student subgroups, again the gap closed from 2012-2013 between economically</a:t>
            </a:r>
            <a:r>
              <a:rPr lang="en-US" baseline="0" dirty="0" smtClean="0"/>
              <a:t> disadvantaged and non-disadvantages students and between SWD and non-SWD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2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a comparable school, HBMS has a higher exceeds</a:t>
            </a:r>
            <a:r>
              <a:rPr lang="en-US" baseline="0" dirty="0" smtClean="0"/>
              <a:t> percentage and a lower DNM %. In comparison to the state,</a:t>
            </a:r>
            <a:r>
              <a:rPr lang="en-US" dirty="0" smtClean="0"/>
              <a:t> HBMS has a lower exceeds</a:t>
            </a:r>
            <a:r>
              <a:rPr lang="en-US" baseline="0" dirty="0" smtClean="0"/>
              <a:t> percentage and a higher DNM %. </a:t>
            </a:r>
            <a:r>
              <a:rPr lang="en-US" dirty="0" smtClean="0"/>
              <a:t>When comparing HBMS with the district, HBMS has a lower exceeds</a:t>
            </a:r>
            <a:r>
              <a:rPr lang="en-US" baseline="0" dirty="0" smtClean="0"/>
              <a:t> percentage and DNM 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2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comparing HBMS with the county and comparable school in 2013, HBMS has a higher exceeds</a:t>
            </a:r>
            <a:r>
              <a:rPr lang="en-US" baseline="0" dirty="0" smtClean="0"/>
              <a:t> percentage and a lower DNM %.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demographic groups at HBMS, Hispanic students closed the gap with African American</a:t>
            </a:r>
            <a:r>
              <a:rPr lang="en-US" baseline="0" dirty="0" smtClean="0"/>
              <a:t>.  Hispanic students continue to grow.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57F5-CBC6-4CA8-9118-02FD450B76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Holcomb Bridge Middle School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Three Year Data Overview for School Staff</a:t>
            </a:r>
          </a:p>
          <a:p>
            <a:pPr algn="ctr"/>
            <a:r>
              <a:rPr lang="en-US" dirty="0" smtClean="0"/>
              <a:t>November 2014</a:t>
            </a:r>
          </a:p>
          <a:p>
            <a:pPr algn="ctr"/>
            <a:r>
              <a:rPr lang="en-US" dirty="0" smtClean="0"/>
              <a:t>Christa Evans heath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271588" y="700088"/>
          <a:ext cx="8886825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960" y="730046"/>
            <a:ext cx="527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Holcomb Bridge MS Reading </a:t>
            </a:r>
            <a:br>
              <a:rPr lang="en-US" b="1" dirty="0" smtClean="0"/>
            </a:br>
            <a:r>
              <a:rPr lang="en-US" b="1" dirty="0" smtClean="0"/>
              <a:t>Percentage Meets + Exceeds </a:t>
            </a:r>
            <a:br>
              <a:rPr lang="en-US" b="1" dirty="0" smtClean="0"/>
            </a:br>
            <a:r>
              <a:rPr lang="en-US" b="1" dirty="0" smtClean="0"/>
              <a:t>Disaggregated by Demographics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00301" y="1800221"/>
          <a:ext cx="6586536" cy="3830303"/>
        </p:xfrm>
        <a:graphic>
          <a:graphicData uri="http://schemas.openxmlformats.org/drawingml/2006/table">
            <a:tbl>
              <a:tblPr/>
              <a:tblGrid>
                <a:gridCol w="1692516"/>
                <a:gridCol w="978804"/>
                <a:gridCol w="978804"/>
                <a:gridCol w="978804"/>
                <a:gridCol w="978804"/>
                <a:gridCol w="978804"/>
              </a:tblGrid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African American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Racial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2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400174" y="1645920"/>
          <a:ext cx="9229725" cy="254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3" y="327546"/>
            <a:ext cx="802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Holcomb Bridge MS </a:t>
            </a:r>
            <a:r>
              <a:rPr lang="en-US" b="1" dirty="0" smtClean="0"/>
              <a:t>Reading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Percentage Meets + Exceeds </a:t>
            </a:r>
            <a:br>
              <a:rPr lang="en-US" b="1" dirty="0"/>
            </a:br>
            <a:r>
              <a:rPr lang="en-US" b="1" dirty="0"/>
              <a:t>Disaggregated by </a:t>
            </a:r>
            <a:r>
              <a:rPr lang="en-US" b="1" dirty="0" smtClean="0"/>
              <a:t>Sub Groups</a:t>
            </a:r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949011"/>
              </p:ext>
            </p:extLst>
          </p:nvPr>
        </p:nvGraphicFramePr>
        <p:xfrm>
          <a:off x="1859280" y="1605280"/>
          <a:ext cx="7836535" cy="300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19344"/>
              </p:ext>
            </p:extLst>
          </p:nvPr>
        </p:nvGraphicFramePr>
        <p:xfrm>
          <a:off x="2661919" y="4846319"/>
          <a:ext cx="6868159" cy="11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795"/>
                <a:gridCol w="925394"/>
                <a:gridCol w="925394"/>
                <a:gridCol w="925394"/>
                <a:gridCol w="925394"/>
                <a:gridCol w="925394"/>
                <a:gridCol w="925394"/>
              </a:tblGrid>
              <a:tr h="4606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3592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2011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3592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2012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3592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2013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5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96365" y="1006997"/>
          <a:ext cx="8507393" cy="48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57263" y="914400"/>
          <a:ext cx="8801100" cy="458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28625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Holcomb Bridge MS Math</a:t>
            </a:r>
            <a:br>
              <a:rPr lang="en-US" b="1" dirty="0" smtClean="0"/>
            </a:br>
            <a:r>
              <a:rPr lang="en-US" b="1" dirty="0" smtClean="0"/>
              <a:t>Percentage Meets + Exceeds </a:t>
            </a:r>
            <a:br>
              <a:rPr lang="en-US" b="1" dirty="0" smtClean="0"/>
            </a:br>
            <a:r>
              <a:rPr lang="en-US" b="1" dirty="0" smtClean="0"/>
              <a:t>Disaggregated by Demographics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5950" y="2935896"/>
          <a:ext cx="7000875" cy="2945175"/>
        </p:xfrm>
        <a:graphic>
          <a:graphicData uri="http://schemas.openxmlformats.org/drawingml/2006/table">
            <a:tbl>
              <a:tblPr/>
              <a:tblGrid>
                <a:gridCol w="1542565"/>
                <a:gridCol w="1076556"/>
                <a:gridCol w="1266958"/>
                <a:gridCol w="978935"/>
                <a:gridCol w="904774"/>
                <a:gridCol w="1231087"/>
              </a:tblGrid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African American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Racial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Insufficient data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Insufficient data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9* Insufficient data </a:t>
                      </a:r>
                    </a:p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Insufficient data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1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9* Insufficient data </a:t>
                      </a:r>
                    </a:p>
                    <a:p>
                      <a:pPr algn="ctr" rtl="0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Insufficient data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" y="1357312"/>
          <a:ext cx="10058400" cy="331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3" y="327546"/>
            <a:ext cx="802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Holcomb Bridge MS </a:t>
            </a:r>
            <a:r>
              <a:rPr lang="en-US" b="1" dirty="0" smtClean="0"/>
              <a:t>Math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Percentage Meets + Exceeds </a:t>
            </a:r>
            <a:br>
              <a:rPr lang="en-US" b="1" dirty="0"/>
            </a:br>
            <a:r>
              <a:rPr lang="en-US" b="1" dirty="0"/>
              <a:t>Disaggregated by </a:t>
            </a:r>
            <a:r>
              <a:rPr lang="en-US" b="1" dirty="0" smtClean="0"/>
              <a:t>Sub Groups</a:t>
            </a:r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37833"/>
              </p:ext>
            </p:extLst>
          </p:nvPr>
        </p:nvGraphicFramePr>
        <p:xfrm>
          <a:off x="1852863" y="1527875"/>
          <a:ext cx="7932581" cy="327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22133"/>
              </p:ext>
            </p:extLst>
          </p:nvPr>
        </p:nvGraphicFramePr>
        <p:xfrm>
          <a:off x="2695073" y="4957011"/>
          <a:ext cx="6978314" cy="1203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902"/>
                <a:gridCol w="996902"/>
                <a:gridCol w="996902"/>
                <a:gridCol w="996902"/>
                <a:gridCol w="996902"/>
                <a:gridCol w="996902"/>
                <a:gridCol w="996902"/>
              </a:tblGrid>
              <a:tr h="4743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4294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2011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4294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2012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4294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2013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03767" y="844951"/>
          <a:ext cx="9028253" cy="472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85851" y="828675"/>
          <a:ext cx="8943974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212" y="685801"/>
            <a:ext cx="527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Holcomb Bridge MS ELA</a:t>
            </a:r>
            <a:br>
              <a:rPr lang="en-US" b="1" dirty="0" smtClean="0"/>
            </a:br>
            <a:r>
              <a:rPr lang="en-US" b="1" dirty="0" smtClean="0"/>
              <a:t>Percentage Meets + Exceeds </a:t>
            </a:r>
            <a:br>
              <a:rPr lang="en-US" b="1" dirty="0" smtClean="0"/>
            </a:br>
            <a:r>
              <a:rPr lang="en-US" b="1" dirty="0" smtClean="0"/>
              <a:t>Disaggregated by Demographics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3075" y="2740767"/>
          <a:ext cx="7429503" cy="3175607"/>
        </p:xfrm>
        <a:graphic>
          <a:graphicData uri="http://schemas.openxmlformats.org/drawingml/2006/table">
            <a:tbl>
              <a:tblPr/>
              <a:tblGrid>
                <a:gridCol w="1151356"/>
                <a:gridCol w="1346869"/>
                <a:gridCol w="1390316"/>
                <a:gridCol w="1455488"/>
                <a:gridCol w="1042737"/>
                <a:gridCol w="1042737"/>
              </a:tblGrid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2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African American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Racial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85788" y="1839276"/>
          <a:ext cx="9744075" cy="324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data overview seeks to: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Compare Holcomb Bridge Middle’s </a:t>
            </a:r>
            <a:r>
              <a:rPr lang="en-US" sz="2400" dirty="0"/>
              <a:t>performance to that of surrounding schools, the county, and the state</a:t>
            </a:r>
          </a:p>
          <a:p>
            <a:pPr lvl="1"/>
            <a:r>
              <a:rPr lang="en-US" sz="2400" dirty="0"/>
              <a:t>Examine current strengths in instruction at </a:t>
            </a:r>
            <a:r>
              <a:rPr lang="en-US" sz="2400" dirty="0" smtClean="0"/>
              <a:t>HBMS </a:t>
            </a:r>
            <a:r>
              <a:rPr lang="en-US" sz="2400" dirty="0"/>
              <a:t>based on analysis of a 3 year cohort</a:t>
            </a:r>
          </a:p>
          <a:p>
            <a:pPr lvl="1"/>
            <a:r>
              <a:rPr lang="en-US" sz="2400" dirty="0"/>
              <a:t>Identify areas for improvement based on analysis of a 3 year cohort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3" y="327546"/>
            <a:ext cx="802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Holcomb Bridge MS </a:t>
            </a:r>
            <a:r>
              <a:rPr lang="en-US" b="1" dirty="0" smtClean="0"/>
              <a:t>ELA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Percentage Meets + Exceeds </a:t>
            </a:r>
            <a:br>
              <a:rPr lang="en-US" b="1" dirty="0"/>
            </a:br>
            <a:r>
              <a:rPr lang="en-US" b="1" dirty="0"/>
              <a:t>Disaggregated by </a:t>
            </a:r>
            <a:r>
              <a:rPr lang="en-US" b="1" dirty="0" smtClean="0"/>
              <a:t>Sub Groups</a:t>
            </a:r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327646"/>
              </p:ext>
            </p:extLst>
          </p:nvPr>
        </p:nvGraphicFramePr>
        <p:xfrm>
          <a:off x="1287379" y="1636295"/>
          <a:ext cx="8734926" cy="316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85451"/>
              </p:ext>
            </p:extLst>
          </p:nvPr>
        </p:nvGraphicFramePr>
        <p:xfrm>
          <a:off x="2105523" y="4914398"/>
          <a:ext cx="7844592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380"/>
                <a:gridCol w="2016643"/>
                <a:gridCol w="1659215"/>
                <a:gridCol w="1279214"/>
                <a:gridCol w="722380"/>
                <a:gridCol w="722380"/>
                <a:gridCol w="722380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2011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2012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2013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5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72273" y="937549"/>
          <a:ext cx="9410218" cy="482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85863" y="585788"/>
          <a:ext cx="9072562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212" y="471489"/>
            <a:ext cx="527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Holcomb Bridge MS Social Studies</a:t>
            </a:r>
            <a:br>
              <a:rPr lang="en-US" b="1" dirty="0" smtClean="0"/>
            </a:br>
            <a:r>
              <a:rPr lang="en-US" b="1" dirty="0" smtClean="0"/>
              <a:t>Percentage Meets + Exceeds </a:t>
            </a:r>
            <a:br>
              <a:rPr lang="en-US" b="1" dirty="0" smtClean="0"/>
            </a:br>
            <a:r>
              <a:rPr lang="en-US" b="1" dirty="0" smtClean="0"/>
              <a:t>Disaggregated by Demographics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14521" y="2189263"/>
          <a:ext cx="7200903" cy="3977841"/>
        </p:xfrm>
        <a:graphic>
          <a:graphicData uri="http://schemas.openxmlformats.org/drawingml/2006/table">
            <a:tbl>
              <a:tblPr/>
              <a:tblGrid>
                <a:gridCol w="916826"/>
                <a:gridCol w="2616773"/>
                <a:gridCol w="916826"/>
                <a:gridCol w="916826"/>
                <a:gridCol w="916826"/>
                <a:gridCol w="916826"/>
              </a:tblGrid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0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African American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Racial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9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057275" y="1645920"/>
          <a:ext cx="9844088" cy="30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3" y="327546"/>
            <a:ext cx="802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Holcomb Bridge MS </a:t>
            </a:r>
            <a:r>
              <a:rPr lang="en-US" b="1" dirty="0" smtClean="0"/>
              <a:t>Social Studies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Percentage Meets + Exceeds </a:t>
            </a:r>
            <a:br>
              <a:rPr lang="en-US" b="1" dirty="0"/>
            </a:br>
            <a:r>
              <a:rPr lang="en-US" b="1" dirty="0"/>
              <a:t>Disaggregated by </a:t>
            </a:r>
            <a:r>
              <a:rPr lang="en-US" b="1" dirty="0" smtClean="0"/>
              <a:t>Sub Groups</a:t>
            </a:r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09483"/>
              </p:ext>
            </p:extLst>
          </p:nvPr>
        </p:nvGraphicFramePr>
        <p:xfrm>
          <a:off x="1431759" y="1407695"/>
          <a:ext cx="8566484" cy="339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29142"/>
              </p:ext>
            </p:extLst>
          </p:nvPr>
        </p:nvGraphicFramePr>
        <p:xfrm>
          <a:off x="2273964" y="4896854"/>
          <a:ext cx="7511483" cy="101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069"/>
                <a:gridCol w="1073069"/>
                <a:gridCol w="1073069"/>
                <a:gridCol w="1073069"/>
                <a:gridCol w="1073069"/>
                <a:gridCol w="1073069"/>
                <a:gridCol w="1073069"/>
              </a:tblGrid>
              <a:tr h="3984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NON 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407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2011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407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2012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0407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2013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253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0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80619" y="1006996"/>
          <a:ext cx="8391644" cy="484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985963" y="542925"/>
          <a:ext cx="8401050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212" y="685801"/>
            <a:ext cx="527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Holcomb Bridge MS Science</a:t>
            </a:r>
            <a:br>
              <a:rPr lang="en-US" b="1" dirty="0" smtClean="0"/>
            </a:br>
            <a:r>
              <a:rPr lang="en-US" b="1" dirty="0" smtClean="0"/>
              <a:t>Percentage Meets + Exceeds </a:t>
            </a:r>
            <a:br>
              <a:rPr lang="en-US" b="1" dirty="0" smtClean="0"/>
            </a:br>
            <a:r>
              <a:rPr lang="en-US" b="1" dirty="0" smtClean="0"/>
              <a:t>Disaggregated by Demographics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0412" y="1810898"/>
          <a:ext cx="7627938" cy="4251423"/>
        </p:xfrm>
        <a:graphic>
          <a:graphicData uri="http://schemas.openxmlformats.org/drawingml/2006/table">
            <a:tbl>
              <a:tblPr/>
              <a:tblGrid>
                <a:gridCol w="1639175"/>
                <a:gridCol w="1309032"/>
                <a:gridCol w="2020111"/>
                <a:gridCol w="886540"/>
                <a:gridCol w="886540"/>
                <a:gridCol w="88654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47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African American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Racial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n=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8*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Insufficient data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00023" y="1814513"/>
          <a:ext cx="110871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3" y="327546"/>
            <a:ext cx="802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Holcomb Bridge MS </a:t>
            </a:r>
            <a:r>
              <a:rPr lang="en-US" b="1" dirty="0" smtClean="0"/>
              <a:t>Reading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Percentage Meets + Exceeds </a:t>
            </a:r>
            <a:br>
              <a:rPr lang="en-US" b="1" dirty="0"/>
            </a:br>
            <a:r>
              <a:rPr lang="en-US" b="1" dirty="0"/>
              <a:t>Disaggregated by </a:t>
            </a:r>
            <a:r>
              <a:rPr lang="en-US" b="1" dirty="0" smtClean="0"/>
              <a:t>Sub Groups</a:t>
            </a:r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399140"/>
              </p:ext>
            </p:extLst>
          </p:nvPr>
        </p:nvGraphicFramePr>
        <p:xfrm>
          <a:off x="1419725" y="1527875"/>
          <a:ext cx="8734927" cy="327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33359"/>
              </p:ext>
            </p:extLst>
          </p:nvPr>
        </p:nvGraphicFramePr>
        <p:xfrm>
          <a:off x="2418344" y="5197642"/>
          <a:ext cx="7194887" cy="95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841"/>
                <a:gridCol w="1027841"/>
                <a:gridCol w="1027841"/>
                <a:gridCol w="1027841"/>
                <a:gridCol w="1027841"/>
                <a:gridCol w="1027841"/>
                <a:gridCol w="1027841"/>
              </a:tblGrid>
              <a:tr h="368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NON SWD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NON 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NON 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3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2011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3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2012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3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2013 n=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Snap Shot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Holcomb bridge Middle School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2012-2013 SIP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Improve </a:t>
            </a:r>
            <a:r>
              <a:rPr lang="en-US" sz="3200" dirty="0"/>
              <a:t>student achievement in math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Improve student achievement in reading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Improve </a:t>
            </a:r>
            <a:r>
              <a:rPr lang="en-US" sz="3200" dirty="0" smtClean="0"/>
              <a:t>student </a:t>
            </a:r>
            <a:r>
              <a:rPr lang="en-US" sz="3200" dirty="0"/>
              <a:t>achievement in ELA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68373"/>
              </p:ext>
            </p:extLst>
          </p:nvPr>
        </p:nvGraphicFramePr>
        <p:xfrm>
          <a:off x="1070811" y="1381475"/>
          <a:ext cx="9541041" cy="3010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687"/>
                <a:gridCol w="1198050"/>
                <a:gridCol w="1292631"/>
                <a:gridCol w="1359627"/>
                <a:gridCol w="1024648"/>
                <a:gridCol w="1040410"/>
                <a:gridCol w="2269988"/>
              </a:tblGrid>
              <a:tr h="24138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Holcomb Bridge Middle    CCRPI Score</a:t>
                      </a:r>
                      <a:endParaRPr lang="en-US" sz="1700" b="1" i="0" u="none" strike="noStrike" dirty="0">
                        <a:solidFill>
                          <a:srgbClr val="01417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84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86.4</a:t>
                      </a:r>
                      <a:endParaRPr lang="en-US" sz="15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6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Sum of Achievement, Progress, Achievement Gap, and Challenge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Achievement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Progress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Achievement Gap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Challenge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Financial Efficiency Rating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School Climate Rating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</a:tr>
              <a:tr h="361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ED/EL/SWD Performance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Exceeding the Bar Points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60.2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10.4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12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3.3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0.5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</a:tr>
              <a:tr h="204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3.8</a:t>
                      </a:r>
                      <a:endParaRPr lang="en-US" sz="9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38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Legend:</a:t>
                      </a:r>
                      <a:endParaRPr lang="en-US" sz="1100" b="1" i="0" u="none" strike="noStrike" dirty="0">
                        <a:solidFill>
                          <a:srgbClr val="9A22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Achievement: Utilizes All Indicators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Progress: Utilizes Student Growth Percentiles (SGPs)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03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Achievement Gap: Utilizes Lowest Quartile Scale Scores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Challenge Points: ED/EL/SWD Performance Points + Exceeding the Bar Points (not to exceed 10 points)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N: No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Y: Yes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0: 0% of students met the indicator criteria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NA: Indicator is not applicable OR data is not available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Too Few: Information is not reported on student groups with fewer than 15</a:t>
                      </a:r>
                      <a:endParaRPr lang="en-US" sz="800" b="1" i="0" u="none" strike="noStrike" dirty="0">
                        <a:solidFill>
                          <a:srgbClr val="313944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45" marR="8045" marT="804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12420"/>
              </p:ext>
            </p:extLst>
          </p:nvPr>
        </p:nvGraphicFramePr>
        <p:xfrm>
          <a:off x="1022684" y="4430629"/>
          <a:ext cx="9565104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4250"/>
                <a:gridCol w="798075"/>
                <a:gridCol w="718266"/>
                <a:gridCol w="957688"/>
                <a:gridCol w="708290"/>
                <a:gridCol w="944387"/>
                <a:gridCol w="571953"/>
                <a:gridCol w="867905"/>
                <a:gridCol w="984290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School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CCRPI Score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% Free &amp; Red lunch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Achievement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Progress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Achievement Gap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ETB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EL/ED/SWD Performance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Challenge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Holcomb Bridge Middle School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86.4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Ridgeview Charter School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78.3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57%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8.9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10.5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4208"/>
          </a:xfrm>
        </p:spPr>
        <p:txBody>
          <a:bodyPr/>
          <a:lstStyle/>
          <a:p>
            <a:r>
              <a:rPr lang="en-US" dirty="0" smtClean="0"/>
              <a:t>CCPRI Index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HBMS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HBMS continues to outperform the county and state on </a:t>
            </a:r>
            <a:r>
              <a:rPr lang="en-US" dirty="0" smtClean="0"/>
              <a:t>Social Studies CRCT </a:t>
            </a:r>
            <a:r>
              <a:rPr lang="en-US" dirty="0"/>
              <a:t>tests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HBMS continues to outperform the county and state on </a:t>
            </a:r>
            <a:r>
              <a:rPr lang="en-US" dirty="0" smtClean="0"/>
              <a:t>Reading </a:t>
            </a:r>
            <a:r>
              <a:rPr lang="en-US" dirty="0"/>
              <a:t>Studies CRCT tests.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HBMS </a:t>
            </a:r>
            <a:r>
              <a:rPr lang="en-US" dirty="0"/>
              <a:t>continues to outperform the county and state on all CRCT </a:t>
            </a:r>
            <a:r>
              <a:rPr lang="en-US" dirty="0" smtClean="0"/>
              <a:t>tests but ELA.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HBMS </a:t>
            </a:r>
            <a:r>
              <a:rPr lang="en-US" dirty="0"/>
              <a:t>scores </a:t>
            </a:r>
            <a:r>
              <a:rPr lang="en-US" dirty="0" smtClean="0"/>
              <a:t>higher to </a:t>
            </a:r>
            <a:r>
              <a:rPr lang="en-US" dirty="0"/>
              <a:t>similar area </a:t>
            </a:r>
            <a:r>
              <a:rPr lang="en-US" dirty="0" smtClean="0"/>
              <a:t>school.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HBMS </a:t>
            </a:r>
            <a:r>
              <a:rPr lang="en-US" dirty="0"/>
              <a:t>has closed the achievement gap in reading </a:t>
            </a:r>
            <a:r>
              <a:rPr lang="en-US" dirty="0" smtClean="0"/>
              <a:t>for </a:t>
            </a:r>
            <a:r>
              <a:rPr lang="en-US" dirty="0"/>
              <a:t>African American students, students with disabilities, and economically disadvantaged students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HBMS </a:t>
            </a:r>
            <a:r>
              <a:rPr lang="en-US" dirty="0" smtClean="0"/>
              <a:t>is making huge progress in closing the </a:t>
            </a:r>
            <a:r>
              <a:rPr lang="en-US" dirty="0"/>
              <a:t>achievement gap in reading for African American students, students with disabilities, and economically disadvantaged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HBMS </a:t>
            </a:r>
            <a:r>
              <a:rPr lang="en-US" dirty="0"/>
              <a:t>is making progress in closing achievement gaps in </a:t>
            </a:r>
            <a:r>
              <a:rPr lang="en-US" dirty="0" smtClean="0"/>
              <a:t>ELA across all areas.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969" y="2031706"/>
            <a:ext cx="2875547" cy="230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SGPs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describe a student's growth relative to his/her academic peers - other students with similar prior achievement (i.e., those with a similar history of scores).</a:t>
            </a: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3" y="1840833"/>
            <a:ext cx="5366084" cy="33410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02569" y="733926"/>
            <a:ext cx="5690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 Student Growth </a:t>
            </a:r>
            <a:r>
              <a:rPr lang="en-US" sz="2800" b="1" dirty="0" smtClean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Percentile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105" y="1454644"/>
            <a:ext cx="16322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trends show a </a:t>
            </a:r>
            <a:r>
              <a:rPr lang="en-US" i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digit gain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US" i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Exceeds category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CRCT across the whole school and all content areas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39894855"/>
              </p:ext>
            </p:extLst>
          </p:nvPr>
        </p:nvGraphicFramePr>
        <p:xfrm>
          <a:off x="3741821" y="1275347"/>
          <a:ext cx="6063915" cy="407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74170" y="481263"/>
            <a:ext cx="3200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 vs. 2014 </a:t>
            </a:r>
            <a:r>
              <a:rPr lang="en-US" sz="2800" b="1" dirty="0" smtClean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CRCT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874" y="1771178"/>
            <a:ext cx="2534652" cy="166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year trends with African-American and Hispanic students show </a:t>
            </a:r>
            <a:r>
              <a:rPr lang="en-US" i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digit gains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Exceeds category.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74" y="1608008"/>
            <a:ext cx="6424863" cy="3922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92116" y="247636"/>
            <a:ext cx="5921312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2009-2013 African-American/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 CRCT Exceeds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88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HBMS Areas of Improvement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1284" y="2413338"/>
            <a:ext cx="7892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large gap between Hispanic students and all other demographic subgroups in social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large gap between both Hispanic and African American students and </a:t>
            </a:r>
            <a:r>
              <a:rPr lang="en-US" sz="2400" dirty="0" smtClean="0"/>
              <a:t>White students </a:t>
            </a:r>
            <a:r>
              <a:rPr lang="en-US" sz="2400" dirty="0"/>
              <a:t>in social </a:t>
            </a:r>
            <a:r>
              <a:rPr lang="en-US" sz="2400" dirty="0" smtClean="0"/>
              <a:t>studies and science.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large gap between LEP, SWD and ED and Non-SWD and Non-ED students in social </a:t>
            </a:r>
            <a:r>
              <a:rPr lang="en-US" sz="2400" dirty="0" smtClean="0"/>
              <a:t>studies, math, ela </a:t>
            </a:r>
            <a:r>
              <a:rPr lang="en-US" sz="2400" dirty="0"/>
              <a:t>and science.</a:t>
            </a:r>
          </a:p>
        </p:txBody>
      </p:sp>
    </p:spTree>
    <p:extLst>
      <p:ext uri="{BB962C8B-B14F-4D97-AF65-F5344CB8AC3E}">
        <p14:creationId xmlns:p14="http://schemas.microsoft.com/office/powerpoint/2010/main" val="668059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1126" y="2401306"/>
            <a:ext cx="9577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a faculty, we have made tremendous gains toward closing the achievement gaps in </a:t>
            </a:r>
            <a:r>
              <a:rPr lang="en-US" sz="2400" dirty="0" smtClean="0"/>
              <a:t>reading </a:t>
            </a:r>
            <a:r>
              <a:rPr lang="en-US" sz="2400" dirty="0"/>
              <a:t>and math.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next task is closing the achievement gaps in </a:t>
            </a:r>
            <a:r>
              <a:rPr lang="en-US" sz="2400" dirty="0" smtClean="0"/>
              <a:t>ela, social </a:t>
            </a:r>
            <a:r>
              <a:rPr lang="en-US" sz="2400" dirty="0"/>
              <a:t>studies and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we use the skills we have developed and apply them to make science and social studies content accessible to all students?</a:t>
            </a:r>
          </a:p>
        </p:txBody>
      </p:sp>
    </p:spTree>
    <p:extLst>
      <p:ext uri="{BB962C8B-B14F-4D97-AF65-F5344CB8AC3E}">
        <p14:creationId xmlns:p14="http://schemas.microsoft.com/office/powerpoint/2010/main" val="166182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77268"/>
              </p:ext>
            </p:extLst>
          </p:nvPr>
        </p:nvGraphicFramePr>
        <p:xfrm>
          <a:off x="261257" y="1030616"/>
          <a:ext cx="4783777" cy="402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066195"/>
              </p:ext>
            </p:extLst>
          </p:nvPr>
        </p:nvGraphicFramePr>
        <p:xfrm>
          <a:off x="5826827" y="985653"/>
          <a:ext cx="5795158" cy="393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33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36861"/>
              </p:ext>
            </p:extLst>
          </p:nvPr>
        </p:nvGraphicFramePr>
        <p:xfrm>
          <a:off x="605642" y="617517"/>
          <a:ext cx="5023262" cy="47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66955"/>
              </p:ext>
            </p:extLst>
          </p:nvPr>
        </p:nvGraphicFramePr>
        <p:xfrm>
          <a:off x="6662057" y="581891"/>
          <a:ext cx="4845133" cy="451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78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114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Holcomb Bridge Middle Student Demographics</a:t>
            </a:r>
            <a:endParaRPr lang="en-US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757879"/>
              </p:ext>
            </p:extLst>
          </p:nvPr>
        </p:nvGraphicFramePr>
        <p:xfrm>
          <a:off x="2319337" y="2085975"/>
          <a:ext cx="755332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22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284179"/>
              </p:ext>
            </p:extLst>
          </p:nvPr>
        </p:nvGraphicFramePr>
        <p:xfrm>
          <a:off x="1306286" y="1617881"/>
          <a:ext cx="9547761" cy="384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2351" y="829047"/>
            <a:ext cx="489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Subgroup population of 3 year cohort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12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85913"/>
              </p:ext>
            </p:extLst>
          </p:nvPr>
        </p:nvGraphicFramePr>
        <p:xfrm>
          <a:off x="1092530" y="843147"/>
          <a:ext cx="9500260" cy="47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22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99595" y="1307939"/>
          <a:ext cx="8912506" cy="395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1954</Words>
  <Application>Microsoft Office PowerPoint</Application>
  <PresentationFormat>Custom</PresentationFormat>
  <Paragraphs>454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Retrospect</vt:lpstr>
      <vt:lpstr>Holcomb Bridge Middle School </vt:lpstr>
      <vt:lpstr>Purpose</vt:lpstr>
      <vt:lpstr>2012-2013 SIP Goals</vt:lpstr>
      <vt:lpstr>PowerPoint Presentation</vt:lpstr>
      <vt:lpstr>PowerPoint Presentation</vt:lpstr>
      <vt:lpstr>Holcomb Bridge Middle Student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Snap Shot</vt:lpstr>
      <vt:lpstr>CCPRI Index 2014</vt:lpstr>
      <vt:lpstr>HBMS Strengths</vt:lpstr>
      <vt:lpstr>PowerPoint Presentation</vt:lpstr>
      <vt:lpstr>PowerPoint Presentation</vt:lpstr>
      <vt:lpstr>PowerPoint Presentation</vt:lpstr>
      <vt:lpstr>HBMS Areas of Improvement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Holcomb Bridge Middle School</dc:title>
  <dc:creator>christa heath</dc:creator>
  <cp:lastModifiedBy>Windows User</cp:lastModifiedBy>
  <cp:revision>74</cp:revision>
  <dcterms:created xsi:type="dcterms:W3CDTF">2014-11-04T23:13:59Z</dcterms:created>
  <dcterms:modified xsi:type="dcterms:W3CDTF">2014-11-18T20:45:37Z</dcterms:modified>
</cp:coreProperties>
</file>